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5"/>
  </p:notesMasterIdLst>
  <p:sldIdLst>
    <p:sldId id="256" r:id="rId2"/>
    <p:sldId id="259" r:id="rId3"/>
    <p:sldId id="257" r:id="rId4"/>
    <p:sldId id="258" r:id="rId5"/>
    <p:sldId id="260" r:id="rId6"/>
    <p:sldId id="297"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8" r:id="rId38"/>
    <p:sldId id="299" r:id="rId39"/>
    <p:sldId id="300" r:id="rId40"/>
    <p:sldId id="301" r:id="rId41"/>
    <p:sldId id="302" r:id="rId42"/>
    <p:sldId id="303" r:id="rId43"/>
    <p:sldId id="304" r:id="rId44"/>
    <p:sldId id="305" r:id="rId45"/>
    <p:sldId id="306" r:id="rId46"/>
    <p:sldId id="291" r:id="rId47"/>
    <p:sldId id="292" r:id="rId48"/>
    <p:sldId id="307" r:id="rId49"/>
    <p:sldId id="293" r:id="rId50"/>
    <p:sldId id="294" r:id="rId51"/>
    <p:sldId id="295" r:id="rId52"/>
    <p:sldId id="296" r:id="rId53"/>
    <p:sldId id="308"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6" d="100"/>
          <a:sy n="66" d="100"/>
        </p:scale>
        <p:origin x="67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1:30:38.580"/>
    </inkml:context>
    <inkml:brush xml:id="br0">
      <inkml:brushProperty name="width" value="0.05" units="cm"/>
      <inkml:brushProperty name="height" value="0.05" units="cm"/>
      <inkml:brushProperty name="color" value="#E71224"/>
    </inkml:brush>
  </inkml:definitions>
  <inkml:trace contextRef="#ctx0" brushRef="#br0">0 0 24575,'0'2037'0,"1"-2007"0,0 0 0,8 41 0,-6-55 0,1 0 0,1 0 0,0-1 0,1 1 0,1-1 0,9 14 0,-12-22 0,-1 1 0,1-1 0,-1 1 0,-1 0 0,0 0 0,0 0 0,0 0 0,0 10 0,0 8 0,-3 33 0,0-26 0,-1 687 0,3-397 0,-2-307 0,1-7 0,0 0 0,2 16 0,-1-23 0,-1-1 0,1 1 0,-1 0 0,1-1 0,0 1 0,-1-1 0,1 1 0,0-1 0,0 0 0,0 1 0,0-1 0,0 0 0,1 0 0,-1 0 0,0 1 0,0-1 0,1 0 0,-1-1 0,1 1 0,-1 0 0,1 0 0,1 0 0,4 1 0,0 0 0,0-1 0,13 2 0,-19-3 0,44 3 0,73-6 0,-56 1 0,55-11 0,-32 1 0,-65 9 0,28-7 0,-28 5 0,36-4 0,43 5 0,4 0 0,143-25 0,-231 26 0,47-8 0,76-5 0,-121 15 0,0 0 0,0-1 0,20-6 0,-19 2 0,-11 4 0,1-1 0,0 1 0,12-2 0,-18 4 0,-1 0 0,1 0 0,0 0 0,0 0 0,-1 0 0,1 0 0,0 0 0,0 1 0,-1-1 0,1 1 0,0-1 0,-1 1 0,1 0 0,-1-1 0,1 1 0,-1 0 0,1 0 0,-1 0 0,0 0 0,1 1 0,1 1 0,1 2 0,-1 1 0,0-1 0,0 1 0,0 0 0,0 0 0,-1 0 0,0 1 0,-1-1 0,2 11 0,0 8 0,0 27 0,-2-47 0,-2 219 0,0-89 0,1 125 0,-2-223 0,-10 57 0,2-26 0,-5 165 0,15 2 0,2-153 0,14 82 0,-14-150 0,1 5 0,-1 0 0,-1 27 0,-1-43 0,0 0 0,0-1 0,0 1 0,-1-1 0,0 1 0,1 0 0,-1-1 0,0 1 0,0-1 0,0 0 0,-1 1 0,1-1 0,0 0 0,-1 0 0,-2 3 0,2-4 0,0 1 0,0-1 0,0 1 0,0-1 0,0 0 0,-1 0 0,1 0 0,0 0 0,-1 0 0,1 0 0,-1-1 0,1 1 0,-1-1 0,1 0 0,-5 0 0,-97-6 0,23 1 0,-263 3 0,186 3 0,-453-1 0,601 0 0,0 0 0,1 1 0,-15 3 0,22-4 0,0 1 0,0 0 0,0-1 0,0 1 0,1 0 0,-1 0 0,0 1 0,1-1 0,-1 0 0,1 0 0,-1 1 0,1-1 0,0 1 0,-1-1 0,1 1 0,0 0 0,0-1 0,0 1 0,0 0 0,0 0 0,1-1 0,-2 5 0,0 2 0,1 1 0,-1 0 0,1 16 0,1-19 0,0 29 0,8 61 0,-1-34 0,-3-25 0,12 45 0,2 11 0,-15-73 0,1-1 0,1 0 0,1 0 0,14 33 0,49 136 0,-64-169 0,0 0 0,-2 0 0,3 37 0,-6 60 0,-2-52 0,2-6 0,1 116 0,-1-168 0,1 1 0,0-1 0,0 0 0,0 0 0,1 1 0,0-1 0,0 0 0,3 6 0,-3-9 0,-1-1 0,1 1 0,0 0 0,0 0 0,1-1 0,-1 1 0,1-1 0,-1 0 0,1 0 0,-1 1 0,1-2 0,0 1 0,0 0 0,0-1 0,0 1 0,6 1 0,2-1 0,-1 0 0,1 0 0,0-1 0,0 0 0,0-1 0,0 0 0,14-3 0,9-2 0,33-10 0,-44 9 0,13-4 0,1 1 0,0 2 0,45-2 0,88 7-221,68-3-421,-96-5 476,330-13 160,-160 0 78,-248 15-51,280-50-2,-109 24 750,78 26-598,-224 8-188,1548 1 17,-1513 6 0,-118-6 0,0-1 0,-1 1 0,1-1 0,0-1 0,10-1 0,-14 2 0,0-1 0,-1 1 0,1-1 0,0 0 0,-1 1 0,1-1 0,-1 0 0,0 0 0,1 0 0,-1 0 0,0 0 0,1-1 0,-1 1 0,0 0 0,0 0 0,0-1 0,0 1 0,0-1 0,0 1 0,-1-1 0,1 1 0,0-1 0,-1 0 0,1-2 0,23-99 0,-14 61 0,-2-2 0,5-82 0,-13-91 0,-2 101 0,2-344 0,2 428 0,0 0 0,2 1 0,10-40 0,-13 67 0,0 1 0,0 0 0,0-1 0,0 1 0,1 0 0,-1 0 0,1 0 0,0-1 0,3-2 0,-3 4 0,0 0 0,0 0 0,0 0 0,0 1 0,1-1 0,-1 1 0,1-1 0,-1 1 0,1 0 0,0 0 0,-1 0 0,4-1 0,9-1 0,52-17 0,97-29 0,-116 38 0,-20 5 0,29-9 0,-17 2 0,54-9 0,-48 11 0,-24 5 0,37-5 0,124-12 0,-64 5 0,-100 17 0,0 0 0,0 2 0,0 0 0,24 4 0,-26 0 0,-1 0 0,0 1 0,-1 0 0,26 15 0,27 12 0,-58-30 0,1 0 0,0 0 0,18 2 0,35-1 0,-51-3 0,-8-1 0,1 0 0,0 0 0,0 0 0,-1-1 0,1 0 0,0 0 0,-1 0 0,10-4 0,-11 3 0,1 0 0,-1-1 0,-1 1 0,1-1 0,0 0 0,-1 0 0,1 0 0,-1 0 0,0-1 0,0 1 0,4-7 0,0-2 0,0 0 0,-1-1 0,-1 1 0,7-22 0,9-58 0,-11 48 0,8-29 0,35-91 0,-38 126 0,44-123 0,-48 127 0,-2-1 0,8-62 0,-14 56 0,0-9 0,7-14 0,9-79 0,-14 102 0,10-40 0,-6 41 0,3-49 0,-10-113 0,-4 105 0,-5-103 0,6 182 0,-8-85 0,6 79 0,-1 0 0,-10-30 0,-40-121 0,41 121 0,-9-72 0,-3-37 0,24 152 0,-16-75 0,-7-56 0,19 49 0,4 88 0,1 0 0,-1 1 0,0 0 0,-1-1 0,1 1 0,-1 0 0,0-1 0,0 1 0,0 0 0,-1 0 0,-2-3 0,0 1 0,0 0 0,0 1 0,-1 0 0,0 0 0,0 1 0,-7-5 0,-6-2 0,-1 2 0,1 0 0,-37-9 0,-55-14 0,-162-25 0,79 42 0,0 17 0,80 0 0,-273-2 0,376 0 0,-45-1 0,49 0 0,-1 0 0,1 0 0,0-1 0,-1 0 0,-7-3 0,12 3 0,0 1 0,1-1 0,-1 0 0,1 0 0,-1 0 0,1 0 0,0 0 0,0 0 0,0 0 0,0-1 0,0 1 0,0-1 0,1 0 0,-1 1 0,1-1 0,0 0 0,0 0 0,0 0 0,-1-5 0,0-5 0,0 1 0,1-1 0,0-18 0,4-128 0,1-16 0,-5-876 0,1 1046 0,0-1 0,0 0 0,1 0 0,1-11 0,-1 15 0,-1 1 0,1-1 0,-1 1 0,1-1 0,0 1 0,-1-1 0,1 1 0,0-1 0,0 1 0,0 0 0,0-1 0,0 1 0,0 0 0,1 0 0,-1 0 0,0 0 0,1 0 0,-1 0 0,2 0 0,6-3 0,1 1 0,-1 1 0,0 0 0,1 0 0,16 0 0,15-3 0,12-5 0,1 4 0,56-1 0,22-6 0,-17 0 0,159 12 0,-152 2 0,88-1 0,-186-1 0,0-1 0,0-1 0,44-12 0,38-9 0,-79 20 0,-1 1 0,31 0 0,0 4 0,-7 0 0,65-6 0,-26-2 0,94 5 0,-112 2 0,-49 1 0,19-1 0,-1-1 0,47-8 0,-5-8 0,16-2 0,-72 15 0,49-1 0,258 7 0,-325-2 0,0 1 0,-1-1 0,1 1 0,0 1 0,-1-1 0,1 1 0,-1 1 0,9 3 0,-10-3 0,0 0 0,-1 0 0,0 1 0,0 0 0,0 0 0,0 0 0,0 1 0,-1-1 0,0 1 0,6 9 0,-1 1 0,14 31 0,-1 0 0,-12-27 0,16 39 0,-21-45 0,-1 0 0,-1 1 0,-1-1 0,2 17 0,-4 134 0,-2-90 0,2 171 0,2-212 0,8 49 0,1 0 0,3 18 0,1 25 0,-14 118 0,-2-131 0,1-103 0,1-1 0,-1 1 0,1-1 0,1 1 0,0-1 0,4 15 0,-4-19 0,0 1 0,0-1 0,1 0 0,-1 0 0,1 0 0,0-1 0,0 1 0,0-1 0,0 0 0,1 1 0,-1-1 0,1-1 0,0 1 0,5 2 0,-3-2 0,0 0 0,0-1 0,0 0 0,1 0 0,-1 0 0,11 0 0,41 1 0,-32-3 0,458 3 0,-284-4 0,514 1 0,-710 0 0,11 1 0,0-2 0,1 0 0,18-4 0,-30 4 0,0 0 0,0 0 0,-1 0 0,1 0 0,-1-1 0,1 0 0,-1 1 0,1-1 0,-1-1 0,0 1 0,0 0 0,0-1 0,0 1 0,-1-1 0,1 0 0,-1 0 0,1 0 0,1-5 0,-1 3 0,-1-1 0,0 0 0,0 0 0,0 1 0,-1-1 0,0 0 0,0-11 0,-2-44 0,0 45 0,-9-345 0,10-800 0,0 1157 0,0-3 0,0 0 0,1-1 0,2-11 0,-3 17 0,1 0 0,-1 0 0,1 0 0,0 1 0,0-1 0,0 0 0,0 0 0,0 1 0,0-1 0,0 0 0,1 1 0,-1-1 0,1 1 0,-1 0 0,1-1 0,-1 1 0,4-1 0,-1-1 0,0 2 0,1-1 0,-1 0 0,1 1 0,-1 0 0,1 0 0,5-1 0,36 1 0,-40 1 0,207 4-321,103 1-271,1709-4 1261,-984-2-425,-268 1-244,-763 0 0,1 0 0,-1 1 0,0 1 0,0-1 0,16 6 0,-22-5 0,0-1 0,0 1 0,-1 0 0,1 0 0,0 0 0,-1 0 0,1 1 0,-1-1 0,0 1 0,1 0 0,-1 0 0,-1 0 0,1 1 0,0-1 0,-1 1 0,3 4 0,28 78 0,-31-80 0,11 41 0,8 50 0,-6-23 0,-8-39 0,-2 0 0,-1 0 0,-1 52 0,-5 725 0,2-503 0,0-309 0,0 7 0,0 0 0,0 0 0,-1-1 0,-2 11 0,2-15 0,1 0 0,-1-1 0,0 1 0,1 0 0,-1 0 0,0-1 0,0 1 0,0-1 0,-1 1 0,1-1 0,0 1 0,-1-1 0,1 1 0,-1-1 0,1 0 0,-1 0 0,1 0 0,-1 0 0,0 0 0,-3 1 0,-1 0 0,-1 0 0,0-1 0,0 0 0,-1 0 0,-8 0 0,-39-3 0,29 1 0,-409-4 0,269 6 0,158-1 0,-23 0 0,0 1 0,-58 9 0,52-3 0,19-4 0,1 0 0,-26 9 0,16-2 0,0-1 0,0-1 0,-38 5 0,-8-3 0,-135 11 0,66-12 0,137-9 0,1 1 0,-1-1 0,-7 3 0,10-2 0,0 0 0,0-1 0,1 1 0,-1 0 0,0 0 0,1 0 0,-1 1 0,0-1 0,1 0 0,-1 1 0,-1 1 0,-3 6 0,1 0 0,-1 0 0,-6 17 0,9-18 0,-13 32 0,-19 74 0,32-103 0,-3 14 0,1 1 0,-2 50 0,7 52 0,1-65 0,0 1211 0,-1-662 0,0-262 0,-1-324 0,-2 0 0,0 0 0,-7 26 0,5-19 0,1 1 0,0 37 0,0 2 0,0-5 0,3-59 0,-1 0 0,1 0 0,-1 0 0,-1 0 0,0-1 0,0 1 0,-1-1 0,0 0 0,0 0 0,-1 0 0,-7 9 0,-1 0 0,-2 0 0,0-2 0,-26 23 0,19-21 0,0 0 0,-1-1 0,-31 15 0,41-24 0,-1-1 0,0-1 0,-1 0 0,0-1 0,1 0 0,-1-1 0,-23 2 0,-154-6 0,85-1 0,-995 2 0,1090 0 0,0 1 0,0-1 0,1 2 0,-13 2 0,20-3 0,0 0 0,0 1 0,1-1 0,-1 1 0,1 0 0,-1-1 0,1 2 0,0-1 0,-1 0 0,1 1 0,0-1 0,1 1 0,-1 0 0,0 0 0,1 0 0,-3 4 0,3-2 0,-1 0 0,1 0 0,0 0 0,1 0 0,-1 0 0,1 1 0,0-1 0,1 1 0,-1 5 0,1 9 0,2 23 0,0-19 0,4 129 0,-4-129 0,2 0 0,8 32 0,3 14 0,-9-35 0,18 61 0,13 38 0,-25-88 0,5 42 0,-2-13 0,-12-60 0,2 1 0,10 23 0,-13-34 0,0-1 0,1 0 0,-1 0 0,1-1 0,0 1 0,0 0 0,0-1 0,1 0 0,0 0 0,-1 0 0,1 0 0,0 0 0,0-1 0,0 0 0,0 1 0,1-2 0,-1 1 0,1 0 0,-1-1 0,7 1 0,7 1 0,0-2 0,0 0 0,35-2 0,-42 0 0,26-1 0,-1-2 0,56-14 0,16-5 0,-7 2 0,-77 16 0,0 1 0,27-1 0,47 3 0,33-3 0,180-16 0,315 21 0,-245 1 0,-162 6 0,6 0 0,-192-7 0,63 10 0,74 5 0,0-15 0,-84 0 0,-81 0 0,0-1 0,0 2 0,0-1 0,0 1 0,0 0 0,0 0 0,0 0 0,0 0 0,-1 1 0,1 0 0,0 0 0,-1 0 0,1 1 0,-1-1 0,6 6 0,-3-1 0,0 0 0,0 1 0,-1 0 0,-1 0 0,1 1 0,-1-1 0,5 13 0,1 0 0,59 119 0,-62-120 0,0 0 0,-2 0 0,-1 1 0,0 0 0,2 28 0,-7 114 227,-2-77-1819,2-62-5234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E75E8A-5223-4147-B2C4-3A08C7BCF019}" type="datetimeFigureOut">
              <a:rPr lang="en-GB" smtClean="0"/>
              <a:t>02/03/2022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A66E1E-6705-458E-ABB9-6DEDE9B77DE8}" type="slidenum">
              <a:rPr lang="en-GB" smtClean="0"/>
              <a:t>‹#›</a:t>
            </a:fld>
            <a:endParaRPr lang="en-GB"/>
          </a:p>
        </p:txBody>
      </p:sp>
    </p:spTree>
    <p:extLst>
      <p:ext uri="{BB962C8B-B14F-4D97-AF65-F5344CB8AC3E}">
        <p14:creationId xmlns:p14="http://schemas.microsoft.com/office/powerpoint/2010/main" val="1317985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C21EC1F-9507-4D27-9C64-015C1F72ED4D}" type="datetimeFigureOut">
              <a:rPr lang="en-GB" smtClean="0"/>
              <a:t>02/03/2022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208427263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21EC1F-9507-4D27-9C64-015C1F72ED4D}" type="datetimeFigureOut">
              <a:rPr lang="en-GB" smtClean="0"/>
              <a:t>02/03/2022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74830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21EC1F-9507-4D27-9C64-015C1F72ED4D}" type="datetimeFigureOut">
              <a:rPr lang="en-GB" smtClean="0"/>
              <a:t>02/03/2022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69380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21EC1F-9507-4D27-9C64-015C1F72ED4D}" type="datetimeFigureOut">
              <a:rPr lang="en-GB" smtClean="0"/>
              <a:t>02/03/2022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1923086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C21EC1F-9507-4D27-9C64-015C1F72ED4D}" type="datetimeFigureOut">
              <a:rPr lang="en-GB" smtClean="0"/>
              <a:t>02/03/2022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155536580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C21EC1F-9507-4D27-9C64-015C1F72ED4D}" type="datetimeFigureOut">
              <a:rPr lang="en-GB" smtClean="0"/>
              <a:t>02/03/2022</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3819913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C21EC1F-9507-4D27-9C64-015C1F72ED4D}" type="datetimeFigureOut">
              <a:rPr lang="en-GB" smtClean="0"/>
              <a:t>02/03/2022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896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21EC1F-9507-4D27-9C64-015C1F72ED4D}" type="datetimeFigureOut">
              <a:rPr lang="en-GB" smtClean="0"/>
              <a:t>02/03/2022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2348944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21EC1F-9507-4D27-9C64-015C1F72ED4D}" type="datetimeFigureOut">
              <a:rPr lang="en-GB" smtClean="0"/>
              <a:t>02/03/2022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3794633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C21EC1F-9507-4D27-9C64-015C1F72ED4D}" type="datetimeFigureOut">
              <a:rPr lang="en-GB" smtClean="0"/>
              <a:t>02/03/2022</a:t>
            </a:fld>
            <a:endParaRPr lang="en-GB"/>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1" name="Slide Number Placeholder 10"/>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551124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C21EC1F-9507-4D27-9C64-015C1F72ED4D}" type="datetimeFigureOut">
              <a:rPr lang="en-GB" smtClean="0"/>
              <a:t>02/03/2022</a:t>
            </a:fld>
            <a:endParaRPr lang="en-GB"/>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0" name="Slide Number Placeholder 9"/>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1864897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C21EC1F-9507-4D27-9C64-015C1F72ED4D}" type="datetimeFigureOut">
              <a:rPr lang="en-GB" smtClean="0"/>
              <a:t>02/03/2022</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118CCBA-ADB7-496D-BDCB-81403DDCC3CB}" type="slidenum">
              <a:rPr lang="en-GB" smtClean="0"/>
              <a:t>‹#›</a:t>
            </a:fld>
            <a:endParaRPr lang="en-GB"/>
          </a:p>
        </p:txBody>
      </p:sp>
    </p:spTree>
    <p:extLst>
      <p:ext uri="{BB962C8B-B14F-4D97-AF65-F5344CB8AC3E}">
        <p14:creationId xmlns:p14="http://schemas.microsoft.com/office/powerpoint/2010/main" val="38566109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oracleofbacon.or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PhilipMortimer100/Degree-of-Seperation-Calculator"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hyperlink" Target="https://www.youtube.com/watch?v=-L-WgKMFuhE" TargetMode="External"/><Relationship Id="rId3" Type="http://schemas.openxmlformats.org/officeDocument/2006/relationships/hyperlink" Target="https://www.programiz.com/dsa/graph-dfs" TargetMode="External"/><Relationship Id="rId7" Type="http://schemas.openxmlformats.org/officeDocument/2006/relationships/hyperlink" Target="https://brilliant.org/wiki/a-star-search/" TargetMode="External"/><Relationship Id="rId2" Type="http://schemas.openxmlformats.org/officeDocument/2006/relationships/hyperlink" Target="https://en.wikipedia.org/wiki/Depth-first_search" TargetMode="External"/><Relationship Id="rId1" Type="http://schemas.openxmlformats.org/officeDocument/2006/relationships/slideLayout" Target="../slideLayouts/slideLayout2.xml"/><Relationship Id="rId6" Type="http://schemas.openxmlformats.org/officeDocument/2006/relationships/hyperlink" Target="https://brilliant.org/wiki/dijkstras-short-path-finder/" TargetMode="External"/><Relationship Id="rId5" Type="http://schemas.openxmlformats.org/officeDocument/2006/relationships/hyperlink" Target="https://en.wikipedia.org/wiki/Dijkstra%27s_algorithm" TargetMode="External"/><Relationship Id="rId4" Type="http://schemas.openxmlformats.org/officeDocument/2006/relationships/hyperlink" Target="https://www.programiz.com/dsa/graph-bfs" TargetMode="External"/><Relationship Id="rId9" Type="http://schemas.openxmlformats.org/officeDocument/2006/relationships/hyperlink" Target="https://youtu.be/qzhEB8FxxR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762A6-E91C-4917-9897-74885FA71EFF}"/>
              </a:ext>
            </a:extLst>
          </p:cNvPr>
          <p:cNvSpPr>
            <a:spLocks noGrp="1"/>
          </p:cNvSpPr>
          <p:nvPr>
            <p:ph type="ctrTitle"/>
          </p:nvPr>
        </p:nvSpPr>
        <p:spPr/>
        <p:txBody>
          <a:bodyPr/>
          <a:lstStyle/>
          <a:p>
            <a:r>
              <a:rPr lang="en-US" dirty="0"/>
              <a:t>Introduction to AI - Search</a:t>
            </a:r>
            <a:endParaRPr lang="en-GB" dirty="0"/>
          </a:p>
        </p:txBody>
      </p:sp>
      <p:sp>
        <p:nvSpPr>
          <p:cNvPr id="3" name="Subtitle 2">
            <a:extLst>
              <a:ext uri="{FF2B5EF4-FFF2-40B4-BE49-F238E27FC236}">
                <a16:creationId xmlns:a16="http://schemas.microsoft.com/office/drawing/2014/main" id="{7CB39534-93F6-421E-9477-0E701C3A524F}"/>
              </a:ext>
            </a:extLst>
          </p:cNvPr>
          <p:cNvSpPr>
            <a:spLocks noGrp="1"/>
          </p:cNvSpPr>
          <p:nvPr>
            <p:ph type="subTitle" idx="1"/>
          </p:nvPr>
        </p:nvSpPr>
        <p:spPr/>
        <p:txBody>
          <a:bodyPr/>
          <a:lstStyle/>
          <a:p>
            <a:r>
              <a:rPr lang="en-US" dirty="0"/>
              <a:t>Philip Mortimer</a:t>
            </a:r>
            <a:endParaRPr lang="en-GB" dirty="0"/>
          </a:p>
        </p:txBody>
      </p:sp>
    </p:spTree>
    <p:extLst>
      <p:ext uri="{BB962C8B-B14F-4D97-AF65-F5344CB8AC3E}">
        <p14:creationId xmlns:p14="http://schemas.microsoft.com/office/powerpoint/2010/main" val="3108343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8876-65E0-478C-AE9F-C2CDAB06C31D}"/>
              </a:ext>
            </a:extLst>
          </p:cNvPr>
          <p:cNvSpPr>
            <a:spLocks noGrp="1"/>
          </p:cNvSpPr>
          <p:nvPr>
            <p:ph type="title"/>
          </p:nvPr>
        </p:nvSpPr>
        <p:spPr>
          <a:xfrm>
            <a:off x="2152460" y="102894"/>
            <a:ext cx="7729728" cy="1188720"/>
          </a:xfrm>
        </p:spPr>
        <p:txBody>
          <a:bodyPr/>
          <a:lstStyle/>
          <a:p>
            <a:r>
              <a:rPr lang="en-US" dirty="0"/>
              <a:t>Mazes!</a:t>
            </a:r>
            <a:endParaRPr lang="en-GB" dirty="0"/>
          </a:p>
        </p:txBody>
      </p:sp>
      <p:sp>
        <p:nvSpPr>
          <p:cNvPr id="3" name="Content Placeholder 2">
            <a:extLst>
              <a:ext uri="{FF2B5EF4-FFF2-40B4-BE49-F238E27FC236}">
                <a16:creationId xmlns:a16="http://schemas.microsoft.com/office/drawing/2014/main" id="{D516F35A-B69D-465D-94D1-EFD91623CEB1}"/>
              </a:ext>
            </a:extLst>
          </p:cNvPr>
          <p:cNvSpPr>
            <a:spLocks noGrp="1"/>
          </p:cNvSpPr>
          <p:nvPr>
            <p:ph idx="1"/>
          </p:nvPr>
        </p:nvSpPr>
        <p:spPr>
          <a:xfrm>
            <a:off x="2064448" y="5103489"/>
            <a:ext cx="7729728" cy="1416374"/>
          </a:xfrm>
        </p:spPr>
        <p:txBody>
          <a:bodyPr/>
          <a:lstStyle/>
          <a:p>
            <a:r>
              <a:rPr lang="en-US" dirty="0"/>
              <a:t>At any given point, we are able to go left, right, down or up.</a:t>
            </a:r>
          </a:p>
          <a:p>
            <a:r>
              <a:rPr lang="en-US" dirty="0"/>
              <a:t>You can’t go back on yourself. Why? </a:t>
            </a:r>
          </a:p>
          <a:p>
            <a:r>
              <a:rPr lang="en-US" dirty="0"/>
              <a:t>Can break maze down into a series of appropriately sized blocks.</a:t>
            </a:r>
            <a:endParaRPr lang="en-GB" dirty="0"/>
          </a:p>
        </p:txBody>
      </p:sp>
      <p:pic>
        <p:nvPicPr>
          <p:cNvPr id="4" name="Picture 3">
            <a:extLst>
              <a:ext uri="{FF2B5EF4-FFF2-40B4-BE49-F238E27FC236}">
                <a16:creationId xmlns:a16="http://schemas.microsoft.com/office/drawing/2014/main" id="{088CB4F9-A730-4D41-AEB0-FF8E3BEA331A}"/>
              </a:ext>
            </a:extLst>
          </p:cNvPr>
          <p:cNvPicPr>
            <a:picLocks noChangeAspect="1"/>
          </p:cNvPicPr>
          <p:nvPr/>
        </p:nvPicPr>
        <p:blipFill>
          <a:blip r:embed="rId2"/>
          <a:stretch>
            <a:fillRect/>
          </a:stretch>
        </p:blipFill>
        <p:spPr>
          <a:xfrm>
            <a:off x="2685072" y="1161792"/>
            <a:ext cx="6488479" cy="4071520"/>
          </a:xfrm>
          <a:prstGeom prst="rect">
            <a:avLst/>
          </a:prstGeom>
        </p:spPr>
      </p:pic>
      <p:pic>
        <p:nvPicPr>
          <p:cNvPr id="1028" name="Picture 4" descr="Grid Images PNG, Grid Images Transparent Background - FreeIconsPNG">
            <a:extLst>
              <a:ext uri="{FF2B5EF4-FFF2-40B4-BE49-F238E27FC236}">
                <a16:creationId xmlns:a16="http://schemas.microsoft.com/office/drawing/2014/main" id="{114ED68B-0063-40DB-BC44-CFE3D88D2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9324" y="1662112"/>
            <a:ext cx="5984176" cy="3082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93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additive="base">
                                        <p:cTn id="19" dur="500" fill="hold"/>
                                        <p:tgtEl>
                                          <p:spTgt spid="1028"/>
                                        </p:tgtEl>
                                        <p:attrNameLst>
                                          <p:attrName>ppt_x</p:attrName>
                                        </p:attrNameLst>
                                      </p:cBhvr>
                                      <p:tavLst>
                                        <p:tav tm="0">
                                          <p:val>
                                            <p:strVal val="#ppt_x"/>
                                          </p:val>
                                        </p:tav>
                                        <p:tav tm="100000">
                                          <p:val>
                                            <p:strVal val="#ppt_x"/>
                                          </p:val>
                                        </p:tav>
                                      </p:tavLst>
                                    </p:anim>
                                    <p:anim calcmode="lin" valueType="num">
                                      <p:cBhvr additive="base">
                                        <p:cTn id="20"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8876-65E0-478C-AE9F-C2CDAB06C31D}"/>
              </a:ext>
            </a:extLst>
          </p:cNvPr>
          <p:cNvSpPr>
            <a:spLocks noGrp="1"/>
          </p:cNvSpPr>
          <p:nvPr>
            <p:ph type="title"/>
          </p:nvPr>
        </p:nvSpPr>
        <p:spPr>
          <a:xfrm>
            <a:off x="2152459" y="198791"/>
            <a:ext cx="7641717" cy="963001"/>
          </a:xfrm>
        </p:spPr>
        <p:txBody>
          <a:bodyPr/>
          <a:lstStyle/>
          <a:p>
            <a:r>
              <a:rPr lang="en-US" dirty="0"/>
              <a:t>Mazes!</a:t>
            </a:r>
            <a:endParaRPr lang="en-GB" dirty="0"/>
          </a:p>
        </p:txBody>
      </p:sp>
      <p:sp>
        <p:nvSpPr>
          <p:cNvPr id="3" name="Content Placeholder 2">
            <a:extLst>
              <a:ext uri="{FF2B5EF4-FFF2-40B4-BE49-F238E27FC236}">
                <a16:creationId xmlns:a16="http://schemas.microsoft.com/office/drawing/2014/main" id="{D516F35A-B69D-465D-94D1-EFD91623CEB1}"/>
              </a:ext>
            </a:extLst>
          </p:cNvPr>
          <p:cNvSpPr>
            <a:spLocks noGrp="1"/>
          </p:cNvSpPr>
          <p:nvPr>
            <p:ph idx="1"/>
          </p:nvPr>
        </p:nvSpPr>
        <p:spPr>
          <a:xfrm>
            <a:off x="2021585" y="4523956"/>
            <a:ext cx="7729728" cy="1814279"/>
          </a:xfrm>
        </p:spPr>
        <p:txBody>
          <a:bodyPr>
            <a:normAutofit/>
          </a:bodyPr>
          <a:lstStyle/>
          <a:p>
            <a:r>
              <a:rPr lang="en-US" dirty="0"/>
              <a:t>For most blocks we have no choice of direction.</a:t>
            </a:r>
          </a:p>
          <a:p>
            <a:r>
              <a:rPr lang="en-US" dirty="0"/>
              <a:t>However, when we reach certain points. We can choose to move in different directions</a:t>
            </a:r>
          </a:p>
          <a:p>
            <a:r>
              <a:rPr lang="en-US" dirty="0"/>
              <a:t>How we handle these decision points determines our solution.</a:t>
            </a:r>
          </a:p>
        </p:txBody>
      </p:sp>
      <p:pic>
        <p:nvPicPr>
          <p:cNvPr id="4" name="Picture 3">
            <a:extLst>
              <a:ext uri="{FF2B5EF4-FFF2-40B4-BE49-F238E27FC236}">
                <a16:creationId xmlns:a16="http://schemas.microsoft.com/office/drawing/2014/main" id="{088CB4F9-A730-4D41-AEB0-FF8E3BEA331A}"/>
              </a:ext>
            </a:extLst>
          </p:cNvPr>
          <p:cNvPicPr>
            <a:picLocks noChangeAspect="1"/>
          </p:cNvPicPr>
          <p:nvPr/>
        </p:nvPicPr>
        <p:blipFill>
          <a:blip r:embed="rId2"/>
          <a:stretch>
            <a:fillRect/>
          </a:stretch>
        </p:blipFill>
        <p:spPr>
          <a:xfrm>
            <a:off x="2763560" y="1031969"/>
            <a:ext cx="5928004" cy="3719822"/>
          </a:xfrm>
          <a:prstGeom prst="rect">
            <a:avLst/>
          </a:prstGeom>
        </p:spPr>
      </p:pic>
    </p:spTree>
    <p:extLst>
      <p:ext uri="{BB962C8B-B14F-4D97-AF65-F5344CB8AC3E}">
        <p14:creationId xmlns:p14="http://schemas.microsoft.com/office/powerpoint/2010/main" val="144125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8876-65E0-478C-AE9F-C2CDAB06C31D}"/>
              </a:ext>
            </a:extLst>
          </p:cNvPr>
          <p:cNvSpPr>
            <a:spLocks noGrp="1"/>
          </p:cNvSpPr>
          <p:nvPr>
            <p:ph type="title"/>
          </p:nvPr>
        </p:nvSpPr>
        <p:spPr>
          <a:xfrm>
            <a:off x="2152459" y="198791"/>
            <a:ext cx="7641717" cy="963001"/>
          </a:xfrm>
        </p:spPr>
        <p:txBody>
          <a:bodyPr/>
          <a:lstStyle/>
          <a:p>
            <a:r>
              <a:rPr lang="en-US" dirty="0"/>
              <a:t>Mazes!</a:t>
            </a:r>
            <a:endParaRPr lang="en-GB" dirty="0"/>
          </a:p>
        </p:txBody>
      </p:sp>
      <p:sp>
        <p:nvSpPr>
          <p:cNvPr id="3" name="Content Placeholder 2">
            <a:extLst>
              <a:ext uri="{FF2B5EF4-FFF2-40B4-BE49-F238E27FC236}">
                <a16:creationId xmlns:a16="http://schemas.microsoft.com/office/drawing/2014/main" id="{D516F35A-B69D-465D-94D1-EFD91623CEB1}"/>
              </a:ext>
            </a:extLst>
          </p:cNvPr>
          <p:cNvSpPr>
            <a:spLocks noGrp="1"/>
          </p:cNvSpPr>
          <p:nvPr>
            <p:ph idx="1"/>
          </p:nvPr>
        </p:nvSpPr>
        <p:spPr>
          <a:xfrm>
            <a:off x="2021585" y="4523956"/>
            <a:ext cx="7729728" cy="615935"/>
          </a:xfrm>
        </p:spPr>
        <p:txBody>
          <a:bodyPr>
            <a:normAutofit/>
          </a:bodyPr>
          <a:lstStyle/>
          <a:p>
            <a:r>
              <a:rPr lang="en-US" dirty="0"/>
              <a:t>Let's formalise the way we tend to solve mazes in an algorithmic format.</a:t>
            </a:r>
          </a:p>
          <a:p>
            <a:endParaRPr lang="en-US" dirty="0"/>
          </a:p>
        </p:txBody>
      </p:sp>
      <p:pic>
        <p:nvPicPr>
          <p:cNvPr id="4" name="Picture 3">
            <a:extLst>
              <a:ext uri="{FF2B5EF4-FFF2-40B4-BE49-F238E27FC236}">
                <a16:creationId xmlns:a16="http://schemas.microsoft.com/office/drawing/2014/main" id="{088CB4F9-A730-4D41-AEB0-FF8E3BEA331A}"/>
              </a:ext>
            </a:extLst>
          </p:cNvPr>
          <p:cNvPicPr>
            <a:picLocks noChangeAspect="1"/>
          </p:cNvPicPr>
          <p:nvPr/>
        </p:nvPicPr>
        <p:blipFill>
          <a:blip r:embed="rId2"/>
          <a:stretch>
            <a:fillRect/>
          </a:stretch>
        </p:blipFill>
        <p:spPr>
          <a:xfrm>
            <a:off x="2763560" y="1031969"/>
            <a:ext cx="5928004" cy="3719822"/>
          </a:xfrm>
          <a:prstGeom prst="rect">
            <a:avLst/>
          </a:prstGeom>
        </p:spPr>
      </p:pic>
      <p:sp>
        <p:nvSpPr>
          <p:cNvPr id="5" name="TextBox 4">
            <a:extLst>
              <a:ext uri="{FF2B5EF4-FFF2-40B4-BE49-F238E27FC236}">
                <a16:creationId xmlns:a16="http://schemas.microsoft.com/office/drawing/2014/main" id="{C74EC5A4-AED3-438D-8EEB-05A468A149C7}"/>
              </a:ext>
            </a:extLst>
          </p:cNvPr>
          <p:cNvSpPr txBox="1"/>
          <p:nvPr/>
        </p:nvSpPr>
        <p:spPr>
          <a:xfrm>
            <a:off x="1592981" y="5139891"/>
            <a:ext cx="8961120" cy="1200329"/>
          </a:xfrm>
          <a:prstGeom prst="rect">
            <a:avLst/>
          </a:prstGeom>
          <a:solidFill>
            <a:schemeClr val="accent2">
              <a:lumMod val="60000"/>
              <a:lumOff val="40000"/>
            </a:schemeClr>
          </a:solidFill>
        </p:spPr>
        <p:txBody>
          <a:bodyPr wrap="square" rtlCol="0">
            <a:spAutoFit/>
          </a:bodyPr>
          <a:lstStyle/>
          <a:p>
            <a:pPr marL="285750" indent="-285750">
              <a:buFont typeface="Arial" panose="020B0604020202020204" pitchFamily="34" charset="0"/>
              <a:buChar char="•"/>
            </a:pPr>
            <a:r>
              <a:rPr lang="en-GB" dirty="0"/>
              <a:t>Every time we reach a branch. Randomly select one of the possible options.</a:t>
            </a:r>
          </a:p>
          <a:p>
            <a:pPr marL="285750" indent="-285750">
              <a:buFont typeface="Arial" panose="020B0604020202020204" pitchFamily="34" charset="0"/>
              <a:buChar char="•"/>
            </a:pPr>
            <a:r>
              <a:rPr lang="en-GB" dirty="0"/>
              <a:t>Keep going along this route. If we hit a dead end, go back up to the most recent decision and choose another branch.</a:t>
            </a:r>
          </a:p>
          <a:p>
            <a:pPr marL="285750" indent="-285750">
              <a:buFont typeface="Arial" panose="020B0604020202020204" pitchFamily="34" charset="0"/>
              <a:buChar char="•"/>
            </a:pPr>
            <a:r>
              <a:rPr lang="en-GB" dirty="0"/>
              <a:t>Repeat until we complete maze</a:t>
            </a:r>
          </a:p>
        </p:txBody>
      </p:sp>
    </p:spTree>
    <p:extLst>
      <p:ext uri="{BB962C8B-B14F-4D97-AF65-F5344CB8AC3E}">
        <p14:creationId xmlns:p14="http://schemas.microsoft.com/office/powerpoint/2010/main" val="74309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8876-65E0-478C-AE9F-C2CDAB06C31D}"/>
              </a:ext>
            </a:extLst>
          </p:cNvPr>
          <p:cNvSpPr>
            <a:spLocks noGrp="1"/>
          </p:cNvSpPr>
          <p:nvPr>
            <p:ph type="title"/>
          </p:nvPr>
        </p:nvSpPr>
        <p:spPr>
          <a:xfrm>
            <a:off x="2152460" y="102894"/>
            <a:ext cx="7729728" cy="1188720"/>
          </a:xfrm>
        </p:spPr>
        <p:txBody>
          <a:bodyPr/>
          <a:lstStyle/>
          <a:p>
            <a:r>
              <a:rPr lang="en-US" dirty="0"/>
              <a:t>Mazes!</a:t>
            </a:r>
            <a:endParaRPr lang="en-GB" dirty="0"/>
          </a:p>
        </p:txBody>
      </p:sp>
      <p:sp>
        <p:nvSpPr>
          <p:cNvPr id="3" name="Content Placeholder 2">
            <a:extLst>
              <a:ext uri="{FF2B5EF4-FFF2-40B4-BE49-F238E27FC236}">
                <a16:creationId xmlns:a16="http://schemas.microsoft.com/office/drawing/2014/main" id="{D516F35A-B69D-465D-94D1-EFD91623CEB1}"/>
              </a:ext>
            </a:extLst>
          </p:cNvPr>
          <p:cNvSpPr>
            <a:spLocks noGrp="1"/>
          </p:cNvSpPr>
          <p:nvPr>
            <p:ph idx="1"/>
          </p:nvPr>
        </p:nvSpPr>
        <p:spPr>
          <a:xfrm>
            <a:off x="2064448" y="5103489"/>
            <a:ext cx="7729728" cy="939427"/>
          </a:xfrm>
        </p:spPr>
        <p:txBody>
          <a:bodyPr/>
          <a:lstStyle/>
          <a:p>
            <a:pPr marL="0" indent="0">
              <a:buNone/>
            </a:pPr>
            <a:endParaRPr lang="en-GB" dirty="0"/>
          </a:p>
        </p:txBody>
      </p:sp>
      <p:pic>
        <p:nvPicPr>
          <p:cNvPr id="4" name="Picture 3">
            <a:extLst>
              <a:ext uri="{FF2B5EF4-FFF2-40B4-BE49-F238E27FC236}">
                <a16:creationId xmlns:a16="http://schemas.microsoft.com/office/drawing/2014/main" id="{088CB4F9-A730-4D41-AEB0-FF8E3BEA331A}"/>
              </a:ext>
            </a:extLst>
          </p:cNvPr>
          <p:cNvPicPr>
            <a:picLocks noChangeAspect="1"/>
          </p:cNvPicPr>
          <p:nvPr/>
        </p:nvPicPr>
        <p:blipFill>
          <a:blip r:embed="rId2"/>
          <a:stretch>
            <a:fillRect/>
          </a:stretch>
        </p:blipFill>
        <p:spPr>
          <a:xfrm>
            <a:off x="2685072" y="1161792"/>
            <a:ext cx="6488479" cy="4071520"/>
          </a:xfrm>
          <a:prstGeom prst="rect">
            <a:avLst/>
          </a:prstGeom>
        </p:spPr>
      </p:pic>
      <p:sp>
        <p:nvSpPr>
          <p:cNvPr id="5" name="TextBox 4">
            <a:extLst>
              <a:ext uri="{FF2B5EF4-FFF2-40B4-BE49-F238E27FC236}">
                <a16:creationId xmlns:a16="http://schemas.microsoft.com/office/drawing/2014/main" id="{0564A23F-D565-4603-95F9-AA8D6C565638}"/>
              </a:ext>
            </a:extLst>
          </p:cNvPr>
          <p:cNvSpPr txBox="1"/>
          <p:nvPr/>
        </p:nvSpPr>
        <p:spPr>
          <a:xfrm>
            <a:off x="1963554" y="5102072"/>
            <a:ext cx="8961120" cy="1200329"/>
          </a:xfrm>
          <a:prstGeom prst="rect">
            <a:avLst/>
          </a:prstGeom>
          <a:solidFill>
            <a:schemeClr val="accent2">
              <a:lumMod val="60000"/>
              <a:lumOff val="40000"/>
            </a:schemeClr>
          </a:solidFill>
        </p:spPr>
        <p:txBody>
          <a:bodyPr wrap="square" rtlCol="0">
            <a:spAutoFit/>
          </a:bodyPr>
          <a:lstStyle/>
          <a:p>
            <a:pPr marL="285750" indent="-285750">
              <a:buFont typeface="Arial" panose="020B0604020202020204" pitchFamily="34" charset="0"/>
              <a:buChar char="•"/>
            </a:pPr>
            <a:r>
              <a:rPr lang="en-GB" dirty="0"/>
              <a:t>Every time we reach a branch. Randomly select one of the possible options.</a:t>
            </a:r>
          </a:p>
          <a:p>
            <a:pPr marL="285750" indent="-285750">
              <a:buFont typeface="Arial" panose="020B0604020202020204" pitchFamily="34" charset="0"/>
              <a:buChar char="•"/>
            </a:pPr>
            <a:r>
              <a:rPr lang="en-GB" dirty="0"/>
              <a:t>Keep going along this route. If we hit a dead end, go back up to the most recent decision and choose another branch.</a:t>
            </a:r>
          </a:p>
          <a:p>
            <a:pPr marL="285750" indent="-285750">
              <a:buFont typeface="Arial" panose="020B0604020202020204" pitchFamily="34" charset="0"/>
              <a:buChar char="•"/>
            </a:pPr>
            <a:r>
              <a:rPr lang="en-GB" dirty="0"/>
              <a:t>Repeat until we complete maze</a:t>
            </a:r>
          </a:p>
        </p:txBody>
      </p:sp>
      <p:sp>
        <p:nvSpPr>
          <p:cNvPr id="10" name="Oval 9">
            <a:extLst>
              <a:ext uri="{FF2B5EF4-FFF2-40B4-BE49-F238E27FC236}">
                <a16:creationId xmlns:a16="http://schemas.microsoft.com/office/drawing/2014/main" id="{29AF9C00-CC96-499B-8CCF-395ABB8D708F}"/>
              </a:ext>
            </a:extLst>
          </p:cNvPr>
          <p:cNvSpPr/>
          <p:nvPr/>
        </p:nvSpPr>
        <p:spPr>
          <a:xfrm>
            <a:off x="3190775" y="1867301"/>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12" name="TextBox 11">
            <a:extLst>
              <a:ext uri="{FF2B5EF4-FFF2-40B4-BE49-F238E27FC236}">
                <a16:creationId xmlns:a16="http://schemas.microsoft.com/office/drawing/2014/main" id="{E49E1457-64B3-42BF-90E3-AAB2CC669229}"/>
              </a:ext>
            </a:extLst>
          </p:cNvPr>
          <p:cNvSpPr txBox="1"/>
          <p:nvPr/>
        </p:nvSpPr>
        <p:spPr>
          <a:xfrm>
            <a:off x="442762" y="1588168"/>
            <a:ext cx="1709698" cy="3139321"/>
          </a:xfrm>
          <a:prstGeom prst="rect">
            <a:avLst/>
          </a:prstGeom>
          <a:noFill/>
        </p:spPr>
        <p:txBody>
          <a:bodyPr wrap="square" rtlCol="0">
            <a:spAutoFit/>
          </a:bodyPr>
          <a:lstStyle/>
          <a:p>
            <a:pPr marL="285750" indent="-285750">
              <a:buFont typeface="Arial" panose="020B0604020202020204" pitchFamily="34" charset="0"/>
              <a:buChar char="•"/>
            </a:pPr>
            <a:r>
              <a:rPr lang="en-GB" dirty="0"/>
              <a:t>No choice – keep going</a:t>
            </a:r>
          </a:p>
          <a:p>
            <a:pPr marL="285750" indent="-285750">
              <a:buFont typeface="Arial" panose="020B0604020202020204" pitchFamily="34" charset="0"/>
              <a:buChar char="•"/>
            </a:pPr>
            <a:r>
              <a:rPr lang="en-GB" dirty="0"/>
              <a:t>Decision – pick random path</a:t>
            </a:r>
          </a:p>
          <a:p>
            <a:pPr marL="285750" indent="-285750">
              <a:buFont typeface="Arial" panose="020B0604020202020204" pitchFamily="34" charset="0"/>
              <a:buChar char="•"/>
            </a:pPr>
            <a:r>
              <a:rPr lang="en-GB" dirty="0"/>
              <a:t>Dead end – go back to previous decision</a:t>
            </a:r>
          </a:p>
          <a:p>
            <a:pPr marL="285750" indent="-285750">
              <a:buFont typeface="Arial" panose="020B0604020202020204" pitchFamily="34" charset="0"/>
              <a:buChar char="•"/>
            </a:pPr>
            <a:r>
              <a:rPr lang="en-GB" dirty="0"/>
              <a:t>Maze end reached!</a:t>
            </a:r>
          </a:p>
        </p:txBody>
      </p:sp>
      <p:cxnSp>
        <p:nvCxnSpPr>
          <p:cNvPr id="22" name="Straight Arrow Connector 21">
            <a:extLst>
              <a:ext uri="{FF2B5EF4-FFF2-40B4-BE49-F238E27FC236}">
                <a16:creationId xmlns:a16="http://schemas.microsoft.com/office/drawing/2014/main" id="{AD727218-D745-4379-9C9D-32D0447F2FEA}"/>
              </a:ext>
            </a:extLst>
          </p:cNvPr>
          <p:cNvCxnSpPr/>
          <p:nvPr/>
        </p:nvCxnSpPr>
        <p:spPr>
          <a:xfrm>
            <a:off x="3469907" y="1975584"/>
            <a:ext cx="8181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392A3DC-0D75-40AD-865B-F183E88A86C4}"/>
              </a:ext>
            </a:extLst>
          </p:cNvPr>
          <p:cNvCxnSpPr>
            <a:cxnSpLocks/>
            <a:stCxn id="10" idx="4"/>
          </p:cNvCxnSpPr>
          <p:nvPr/>
        </p:nvCxnSpPr>
        <p:spPr>
          <a:xfrm>
            <a:off x="3291839" y="2083867"/>
            <a:ext cx="0" cy="519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87036E0-4C15-4DF8-B147-BC9F4B6201A3}"/>
              </a:ext>
            </a:extLst>
          </p:cNvPr>
          <p:cNvCxnSpPr/>
          <p:nvPr/>
        </p:nvCxnSpPr>
        <p:spPr>
          <a:xfrm>
            <a:off x="4442059" y="2045368"/>
            <a:ext cx="0" cy="683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EE1198D-D2C3-47A0-BAA6-AC0784E6C683}"/>
              </a:ext>
            </a:extLst>
          </p:cNvPr>
          <p:cNvCxnSpPr/>
          <p:nvPr/>
        </p:nvCxnSpPr>
        <p:spPr>
          <a:xfrm flipH="1">
            <a:off x="3984860" y="2709512"/>
            <a:ext cx="4090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quot;Not Allowed&quot; Symbol 30">
            <a:extLst>
              <a:ext uri="{FF2B5EF4-FFF2-40B4-BE49-F238E27FC236}">
                <a16:creationId xmlns:a16="http://schemas.microsoft.com/office/drawing/2014/main" id="{C6BD5172-8E8A-47C1-85EA-07884F417C23}"/>
              </a:ext>
            </a:extLst>
          </p:cNvPr>
          <p:cNvSpPr/>
          <p:nvPr/>
        </p:nvSpPr>
        <p:spPr>
          <a:xfrm>
            <a:off x="3773103" y="2603634"/>
            <a:ext cx="125500" cy="216568"/>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33" name="Straight Arrow Connector 32">
            <a:extLst>
              <a:ext uri="{FF2B5EF4-FFF2-40B4-BE49-F238E27FC236}">
                <a16:creationId xmlns:a16="http://schemas.microsoft.com/office/drawing/2014/main" id="{8875F45A-AE25-49DF-8DC9-1D711CB33FDD}"/>
              </a:ext>
            </a:extLst>
          </p:cNvPr>
          <p:cNvCxnSpPr/>
          <p:nvPr/>
        </p:nvCxnSpPr>
        <p:spPr>
          <a:xfrm>
            <a:off x="3291839" y="2709512"/>
            <a:ext cx="0" cy="370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85DD500-A380-4D56-AABF-28C3CD036758}"/>
              </a:ext>
            </a:extLst>
          </p:cNvPr>
          <p:cNvCxnSpPr/>
          <p:nvPr/>
        </p:nvCxnSpPr>
        <p:spPr>
          <a:xfrm>
            <a:off x="3291839" y="3258152"/>
            <a:ext cx="5390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B6C695B-E2C6-4915-8649-EEAA8F17D3C7}"/>
              </a:ext>
            </a:extLst>
          </p:cNvPr>
          <p:cNvSpPr/>
          <p:nvPr/>
        </p:nvSpPr>
        <p:spPr>
          <a:xfrm>
            <a:off x="3797539" y="3622545"/>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38" name="Straight Arrow Connector 37">
            <a:extLst>
              <a:ext uri="{FF2B5EF4-FFF2-40B4-BE49-F238E27FC236}">
                <a16:creationId xmlns:a16="http://schemas.microsoft.com/office/drawing/2014/main" id="{C4E7FF32-C5BC-42BF-A1C2-C0810AEF47F1}"/>
              </a:ext>
            </a:extLst>
          </p:cNvPr>
          <p:cNvCxnSpPr/>
          <p:nvPr/>
        </p:nvCxnSpPr>
        <p:spPr>
          <a:xfrm>
            <a:off x="3830855" y="3303411"/>
            <a:ext cx="0" cy="214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AD13356-6D5C-4FE5-A1FE-64A49BA79FA3}"/>
              </a:ext>
            </a:extLst>
          </p:cNvPr>
          <p:cNvCxnSpPr/>
          <p:nvPr/>
        </p:nvCxnSpPr>
        <p:spPr>
          <a:xfrm flipH="1">
            <a:off x="3291839" y="3730828"/>
            <a:ext cx="4812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EE4AA67-B578-4640-9A25-634D022740D8}"/>
              </a:ext>
            </a:extLst>
          </p:cNvPr>
          <p:cNvCxnSpPr>
            <a:cxnSpLocks/>
          </p:cNvCxnSpPr>
          <p:nvPr/>
        </p:nvCxnSpPr>
        <p:spPr>
          <a:xfrm>
            <a:off x="4055444" y="3767725"/>
            <a:ext cx="6031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801E11C-C109-4D35-9D72-62F8EF0E8CD3}"/>
              </a:ext>
            </a:extLst>
          </p:cNvPr>
          <p:cNvCxnSpPr/>
          <p:nvPr/>
        </p:nvCxnSpPr>
        <p:spPr>
          <a:xfrm flipV="1">
            <a:off x="4528686" y="3197552"/>
            <a:ext cx="0" cy="424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69639C3-D9EC-4BC2-BE61-7B97F838BB3C}"/>
              </a:ext>
            </a:extLst>
          </p:cNvPr>
          <p:cNvCxnSpPr/>
          <p:nvPr/>
        </p:nvCxnSpPr>
        <p:spPr>
          <a:xfrm>
            <a:off x="4701941" y="3258152"/>
            <a:ext cx="3609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quot;Not Allowed&quot; Symbol 47">
            <a:extLst>
              <a:ext uri="{FF2B5EF4-FFF2-40B4-BE49-F238E27FC236}">
                <a16:creationId xmlns:a16="http://schemas.microsoft.com/office/drawing/2014/main" id="{5EA2F7A5-73DF-4756-8479-FBC8EE6D56B8}"/>
              </a:ext>
            </a:extLst>
          </p:cNvPr>
          <p:cNvSpPr/>
          <p:nvPr/>
        </p:nvSpPr>
        <p:spPr>
          <a:xfrm>
            <a:off x="5062888" y="3157828"/>
            <a:ext cx="173251" cy="235077"/>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50" name="Straight Arrow Connector 49">
            <a:extLst>
              <a:ext uri="{FF2B5EF4-FFF2-40B4-BE49-F238E27FC236}">
                <a16:creationId xmlns:a16="http://schemas.microsoft.com/office/drawing/2014/main" id="{F048BB58-E446-4891-B5E7-4FF51938F744}"/>
              </a:ext>
            </a:extLst>
          </p:cNvPr>
          <p:cNvCxnSpPr/>
          <p:nvPr/>
        </p:nvCxnSpPr>
        <p:spPr>
          <a:xfrm>
            <a:off x="3330341" y="3839111"/>
            <a:ext cx="0" cy="554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4FC1025-8BC9-41F0-B508-9AC4BE8E4A0C}"/>
              </a:ext>
            </a:extLst>
          </p:cNvPr>
          <p:cNvCxnSpPr>
            <a:cxnSpLocks/>
          </p:cNvCxnSpPr>
          <p:nvPr/>
        </p:nvCxnSpPr>
        <p:spPr>
          <a:xfrm>
            <a:off x="3469907" y="4393933"/>
            <a:ext cx="15448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A00BE86-183E-4727-A7D8-29142BB78FDF}"/>
              </a:ext>
            </a:extLst>
          </p:cNvPr>
          <p:cNvCxnSpPr/>
          <p:nvPr/>
        </p:nvCxnSpPr>
        <p:spPr>
          <a:xfrm flipV="1">
            <a:off x="5062888" y="3730828"/>
            <a:ext cx="0" cy="528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87A84BF-423A-446E-9A24-D2C664834DFF}"/>
              </a:ext>
            </a:extLst>
          </p:cNvPr>
          <p:cNvCxnSpPr/>
          <p:nvPr/>
        </p:nvCxnSpPr>
        <p:spPr>
          <a:xfrm>
            <a:off x="5236139" y="3839111"/>
            <a:ext cx="3272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F21FDCA3-2111-4EF4-8EA5-3C784659856B}"/>
              </a:ext>
            </a:extLst>
          </p:cNvPr>
          <p:cNvSpPr/>
          <p:nvPr/>
        </p:nvSpPr>
        <p:spPr>
          <a:xfrm>
            <a:off x="5647532" y="3739475"/>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59" name="Straight Arrow Connector 58">
            <a:extLst>
              <a:ext uri="{FF2B5EF4-FFF2-40B4-BE49-F238E27FC236}">
                <a16:creationId xmlns:a16="http://schemas.microsoft.com/office/drawing/2014/main" id="{52E273DF-084B-4EAA-A2D7-F5EDD871F94E}"/>
              </a:ext>
            </a:extLst>
          </p:cNvPr>
          <p:cNvCxnSpPr>
            <a:cxnSpLocks/>
          </p:cNvCxnSpPr>
          <p:nvPr/>
        </p:nvCxnSpPr>
        <p:spPr>
          <a:xfrm>
            <a:off x="5683513" y="4046946"/>
            <a:ext cx="0" cy="304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F8B93F4-C2F3-46D0-B9EA-84D5DA400553}"/>
              </a:ext>
            </a:extLst>
          </p:cNvPr>
          <p:cNvCxnSpPr/>
          <p:nvPr/>
        </p:nvCxnSpPr>
        <p:spPr>
          <a:xfrm flipV="1">
            <a:off x="5748596" y="3392905"/>
            <a:ext cx="0" cy="269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2E2B0AA-426B-4C96-8208-25829B87AFB8}"/>
              </a:ext>
            </a:extLst>
          </p:cNvPr>
          <p:cNvSpPr/>
          <p:nvPr/>
        </p:nvSpPr>
        <p:spPr>
          <a:xfrm>
            <a:off x="5667687" y="3106558"/>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67" name="Straight Arrow Connector 66">
            <a:extLst>
              <a:ext uri="{FF2B5EF4-FFF2-40B4-BE49-F238E27FC236}">
                <a16:creationId xmlns:a16="http://schemas.microsoft.com/office/drawing/2014/main" id="{9937DE30-D250-4A5B-8664-E75026F725B9}"/>
              </a:ext>
            </a:extLst>
          </p:cNvPr>
          <p:cNvCxnSpPr/>
          <p:nvPr/>
        </p:nvCxnSpPr>
        <p:spPr>
          <a:xfrm>
            <a:off x="5977288" y="3258152"/>
            <a:ext cx="3080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F2F608B-9CC5-42E0-ACCE-B29A7D998FAE}"/>
              </a:ext>
            </a:extLst>
          </p:cNvPr>
          <p:cNvCxnSpPr/>
          <p:nvPr/>
        </p:nvCxnSpPr>
        <p:spPr>
          <a:xfrm flipV="1">
            <a:off x="5768751" y="2603634"/>
            <a:ext cx="0" cy="428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EF5907F-2D0D-44E7-B5A2-8DC139B50BBE}"/>
              </a:ext>
            </a:extLst>
          </p:cNvPr>
          <p:cNvCxnSpPr/>
          <p:nvPr/>
        </p:nvCxnSpPr>
        <p:spPr>
          <a:xfrm>
            <a:off x="6251608" y="3392905"/>
            <a:ext cx="0" cy="454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B434A13-2149-4FAF-B8E5-48ABD255C03C}"/>
              </a:ext>
            </a:extLst>
          </p:cNvPr>
          <p:cNvCxnSpPr/>
          <p:nvPr/>
        </p:nvCxnSpPr>
        <p:spPr>
          <a:xfrm flipV="1">
            <a:off x="6371924" y="3839111"/>
            <a:ext cx="433137" cy="8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quot;Not Allowed&quot; Symbol 73">
            <a:extLst>
              <a:ext uri="{FF2B5EF4-FFF2-40B4-BE49-F238E27FC236}">
                <a16:creationId xmlns:a16="http://schemas.microsoft.com/office/drawing/2014/main" id="{09EB3594-91F8-4326-8152-36AC2935265E}"/>
              </a:ext>
            </a:extLst>
          </p:cNvPr>
          <p:cNvSpPr/>
          <p:nvPr/>
        </p:nvSpPr>
        <p:spPr>
          <a:xfrm>
            <a:off x="6805061" y="3767725"/>
            <a:ext cx="187315" cy="188316"/>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76" name="Straight Arrow Connector 75">
            <a:extLst>
              <a:ext uri="{FF2B5EF4-FFF2-40B4-BE49-F238E27FC236}">
                <a16:creationId xmlns:a16="http://schemas.microsoft.com/office/drawing/2014/main" id="{5AC2F5D0-16ED-4FB8-B3A7-B0646B5C4BF2}"/>
              </a:ext>
            </a:extLst>
          </p:cNvPr>
          <p:cNvCxnSpPr/>
          <p:nvPr/>
        </p:nvCxnSpPr>
        <p:spPr>
          <a:xfrm flipH="1">
            <a:off x="4981074" y="2642135"/>
            <a:ext cx="7024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3791188-93B7-4AE7-90DE-E7ECC3EDED58}"/>
              </a:ext>
            </a:extLst>
          </p:cNvPr>
          <p:cNvCxnSpPr>
            <a:cxnSpLocks/>
          </p:cNvCxnSpPr>
          <p:nvPr/>
        </p:nvCxnSpPr>
        <p:spPr>
          <a:xfrm flipV="1">
            <a:off x="5014762" y="1867302"/>
            <a:ext cx="0" cy="640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C4E1548-EADB-4326-AC07-B623263AEB7D}"/>
              </a:ext>
            </a:extLst>
          </p:cNvPr>
          <p:cNvCxnSpPr/>
          <p:nvPr/>
        </p:nvCxnSpPr>
        <p:spPr>
          <a:xfrm>
            <a:off x="5149516" y="1867301"/>
            <a:ext cx="1102092" cy="33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EB829A6-E4A2-4007-B6D5-ED776287FD9C}"/>
              </a:ext>
            </a:extLst>
          </p:cNvPr>
          <p:cNvCxnSpPr/>
          <p:nvPr/>
        </p:nvCxnSpPr>
        <p:spPr>
          <a:xfrm>
            <a:off x="6208295" y="1975584"/>
            <a:ext cx="0" cy="75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FF9E424-399E-4EF4-8927-FCC6D9BBAB78}"/>
              </a:ext>
            </a:extLst>
          </p:cNvPr>
          <p:cNvCxnSpPr/>
          <p:nvPr/>
        </p:nvCxnSpPr>
        <p:spPr>
          <a:xfrm>
            <a:off x="6371924" y="2642135"/>
            <a:ext cx="332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9A6538D0-BEE1-4CF0-BDEC-C83E048EED9E}"/>
              </a:ext>
            </a:extLst>
          </p:cNvPr>
          <p:cNvSpPr/>
          <p:nvPr/>
        </p:nvSpPr>
        <p:spPr>
          <a:xfrm>
            <a:off x="6755122" y="2577985"/>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88" name="Straight Arrow Connector 87">
            <a:extLst>
              <a:ext uri="{FF2B5EF4-FFF2-40B4-BE49-F238E27FC236}">
                <a16:creationId xmlns:a16="http://schemas.microsoft.com/office/drawing/2014/main" id="{27E5D501-06F2-4972-99BC-021B5BCDB3D8}"/>
              </a:ext>
            </a:extLst>
          </p:cNvPr>
          <p:cNvCxnSpPr/>
          <p:nvPr/>
        </p:nvCxnSpPr>
        <p:spPr>
          <a:xfrm>
            <a:off x="6856186" y="2858703"/>
            <a:ext cx="0" cy="416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36C9D67-0844-4B50-A66C-3975BCA133DA}"/>
              </a:ext>
            </a:extLst>
          </p:cNvPr>
          <p:cNvCxnSpPr>
            <a:stCxn id="86" idx="0"/>
          </p:cNvCxnSpPr>
          <p:nvPr/>
        </p:nvCxnSpPr>
        <p:spPr>
          <a:xfrm flipV="1">
            <a:off x="6856186" y="1934678"/>
            <a:ext cx="0" cy="643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0DB7C13-CEF1-4CF3-8BAB-110010AFAF3E}"/>
              </a:ext>
            </a:extLst>
          </p:cNvPr>
          <p:cNvCxnSpPr/>
          <p:nvPr/>
        </p:nvCxnSpPr>
        <p:spPr>
          <a:xfrm>
            <a:off x="6898718" y="3258152"/>
            <a:ext cx="5656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92D002AB-12CD-4A85-83DC-EB390006B60E}"/>
              </a:ext>
            </a:extLst>
          </p:cNvPr>
          <p:cNvCxnSpPr/>
          <p:nvPr/>
        </p:nvCxnSpPr>
        <p:spPr>
          <a:xfrm flipV="1">
            <a:off x="7377764" y="2686268"/>
            <a:ext cx="0" cy="47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quot;Not Allowed&quot; Symbol 94">
            <a:extLst>
              <a:ext uri="{FF2B5EF4-FFF2-40B4-BE49-F238E27FC236}">
                <a16:creationId xmlns:a16="http://schemas.microsoft.com/office/drawing/2014/main" id="{BB300D4E-26F6-4DB6-844C-FD6CBCAE278B}"/>
              </a:ext>
            </a:extLst>
          </p:cNvPr>
          <p:cNvSpPr/>
          <p:nvPr/>
        </p:nvSpPr>
        <p:spPr>
          <a:xfrm>
            <a:off x="7300762" y="2507383"/>
            <a:ext cx="202128" cy="178885"/>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97" name="Straight Arrow Connector 96">
            <a:extLst>
              <a:ext uri="{FF2B5EF4-FFF2-40B4-BE49-F238E27FC236}">
                <a16:creationId xmlns:a16="http://schemas.microsoft.com/office/drawing/2014/main" id="{CB2B0BB4-A322-466F-A1F4-C1D50673A0C4}"/>
              </a:ext>
            </a:extLst>
          </p:cNvPr>
          <p:cNvCxnSpPr/>
          <p:nvPr/>
        </p:nvCxnSpPr>
        <p:spPr>
          <a:xfrm>
            <a:off x="6957250" y="1975584"/>
            <a:ext cx="1647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B86F98C-C24F-44CA-806A-2A7025625607}"/>
              </a:ext>
            </a:extLst>
          </p:cNvPr>
          <p:cNvCxnSpPr/>
          <p:nvPr/>
        </p:nvCxnSpPr>
        <p:spPr>
          <a:xfrm>
            <a:off x="8566484" y="2083867"/>
            <a:ext cx="0" cy="625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01DB9BC2-FC12-4E69-A39F-5F416599DD93}"/>
              </a:ext>
            </a:extLst>
          </p:cNvPr>
          <p:cNvCxnSpPr/>
          <p:nvPr/>
        </p:nvCxnSpPr>
        <p:spPr>
          <a:xfrm flipH="1">
            <a:off x="7911966" y="2642135"/>
            <a:ext cx="5438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BF30540-5B25-452F-9D30-2E108C390034}"/>
              </a:ext>
            </a:extLst>
          </p:cNvPr>
          <p:cNvCxnSpPr/>
          <p:nvPr/>
        </p:nvCxnSpPr>
        <p:spPr>
          <a:xfrm>
            <a:off x="7911966" y="2728762"/>
            <a:ext cx="0" cy="856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BD18CE21-3677-4BC4-AB92-ECCCA7ADE62A}"/>
              </a:ext>
            </a:extLst>
          </p:cNvPr>
          <p:cNvSpPr/>
          <p:nvPr/>
        </p:nvSpPr>
        <p:spPr>
          <a:xfrm>
            <a:off x="7815343" y="3631916"/>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106" name="Straight Arrow Connector 105">
            <a:extLst>
              <a:ext uri="{FF2B5EF4-FFF2-40B4-BE49-F238E27FC236}">
                <a16:creationId xmlns:a16="http://schemas.microsoft.com/office/drawing/2014/main" id="{E0963EF7-12D1-4A56-827E-F933CE9DCEE3}"/>
              </a:ext>
            </a:extLst>
          </p:cNvPr>
          <p:cNvCxnSpPr/>
          <p:nvPr/>
        </p:nvCxnSpPr>
        <p:spPr>
          <a:xfrm>
            <a:off x="8061158" y="3730828"/>
            <a:ext cx="5967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1471A6D-FF22-4E0B-9790-E43F47910E44}"/>
              </a:ext>
            </a:extLst>
          </p:cNvPr>
          <p:cNvCxnSpPr>
            <a:stCxn id="104" idx="2"/>
          </p:cNvCxnSpPr>
          <p:nvPr/>
        </p:nvCxnSpPr>
        <p:spPr>
          <a:xfrm flipH="1" flipV="1">
            <a:off x="7377764" y="3739475"/>
            <a:ext cx="437579" cy="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AE8FB88-B368-46DF-8285-0A1EF7ACC19B}"/>
              </a:ext>
            </a:extLst>
          </p:cNvPr>
          <p:cNvCxnSpPr/>
          <p:nvPr/>
        </p:nvCxnSpPr>
        <p:spPr>
          <a:xfrm>
            <a:off x="7401826" y="3767725"/>
            <a:ext cx="0" cy="43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19719F3F-D4C7-4954-86CF-A8D23F044BC0}"/>
              </a:ext>
            </a:extLst>
          </p:cNvPr>
          <p:cNvSpPr/>
          <p:nvPr/>
        </p:nvSpPr>
        <p:spPr>
          <a:xfrm>
            <a:off x="7276700" y="4235010"/>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113" name="Straight Arrow Connector 112">
            <a:extLst>
              <a:ext uri="{FF2B5EF4-FFF2-40B4-BE49-F238E27FC236}">
                <a16:creationId xmlns:a16="http://schemas.microsoft.com/office/drawing/2014/main" id="{63C5BA50-24E0-4E56-805B-57A9A51189C5}"/>
              </a:ext>
            </a:extLst>
          </p:cNvPr>
          <p:cNvCxnSpPr/>
          <p:nvPr/>
        </p:nvCxnSpPr>
        <p:spPr>
          <a:xfrm flipH="1">
            <a:off x="6805061" y="4343293"/>
            <a:ext cx="437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AAD0746-85F0-4AFB-B903-871A999B3363}"/>
              </a:ext>
            </a:extLst>
          </p:cNvPr>
          <p:cNvCxnSpPr/>
          <p:nvPr/>
        </p:nvCxnSpPr>
        <p:spPr>
          <a:xfrm flipV="1">
            <a:off x="7502890" y="4343293"/>
            <a:ext cx="625645" cy="8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quot;Not Allowed&quot; Symbol 115">
            <a:extLst>
              <a:ext uri="{FF2B5EF4-FFF2-40B4-BE49-F238E27FC236}">
                <a16:creationId xmlns:a16="http://schemas.microsoft.com/office/drawing/2014/main" id="{A3757CFF-B3F0-4DFC-8297-02C508B68BAC}"/>
              </a:ext>
            </a:extLst>
          </p:cNvPr>
          <p:cNvSpPr/>
          <p:nvPr/>
        </p:nvSpPr>
        <p:spPr>
          <a:xfrm>
            <a:off x="6636619" y="4199287"/>
            <a:ext cx="157632" cy="276578"/>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18" name="Straight Arrow Connector 117">
            <a:extLst>
              <a:ext uri="{FF2B5EF4-FFF2-40B4-BE49-F238E27FC236}">
                <a16:creationId xmlns:a16="http://schemas.microsoft.com/office/drawing/2014/main" id="{EEFA43F7-7D87-4F84-BD24-48063C65EA77}"/>
              </a:ext>
            </a:extLst>
          </p:cNvPr>
          <p:cNvCxnSpPr/>
          <p:nvPr/>
        </p:nvCxnSpPr>
        <p:spPr>
          <a:xfrm>
            <a:off x="8195912" y="4343293"/>
            <a:ext cx="370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D2C8AB7F-0157-422C-8FE0-08D11426AF00}"/>
              </a:ext>
            </a:extLst>
          </p:cNvPr>
          <p:cNvCxnSpPr/>
          <p:nvPr/>
        </p:nvCxnSpPr>
        <p:spPr>
          <a:xfrm>
            <a:off x="8532796" y="4393933"/>
            <a:ext cx="0" cy="370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Funny Gifs : celebration GIF - VSGIF.com">
            <a:extLst>
              <a:ext uri="{FF2B5EF4-FFF2-40B4-BE49-F238E27FC236}">
                <a16:creationId xmlns:a16="http://schemas.microsoft.com/office/drawing/2014/main" id="{9C54E482-8621-4242-8AA9-7C027D79E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0662" y="1588168"/>
            <a:ext cx="6133323" cy="3452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33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7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7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7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7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78"/>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8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9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92"/>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94"/>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95"/>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9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99"/>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01"/>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03"/>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106"/>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0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08"/>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110"/>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115"/>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11"/>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13"/>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11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118"/>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120"/>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31" presetClass="entr" presetSubtype="0" fill="hold" nodeType="clickEffect">
                                  <p:stCondLst>
                                    <p:cond delay="0"/>
                                  </p:stCondLst>
                                  <p:childTnLst>
                                    <p:set>
                                      <p:cBhvr>
                                        <p:cTn id="194" dur="1" fill="hold">
                                          <p:stCondLst>
                                            <p:cond delay="0"/>
                                          </p:stCondLst>
                                        </p:cTn>
                                        <p:tgtEl>
                                          <p:spTgt spid="1028"/>
                                        </p:tgtEl>
                                        <p:attrNameLst>
                                          <p:attrName>style.visibility</p:attrName>
                                        </p:attrNameLst>
                                      </p:cBhvr>
                                      <p:to>
                                        <p:strVal val="visible"/>
                                      </p:to>
                                    </p:set>
                                    <p:anim calcmode="lin" valueType="num">
                                      <p:cBhvr>
                                        <p:cTn id="195" dur="1000" fill="hold"/>
                                        <p:tgtEl>
                                          <p:spTgt spid="1028"/>
                                        </p:tgtEl>
                                        <p:attrNameLst>
                                          <p:attrName>ppt_w</p:attrName>
                                        </p:attrNameLst>
                                      </p:cBhvr>
                                      <p:tavLst>
                                        <p:tav tm="0">
                                          <p:val>
                                            <p:fltVal val="0"/>
                                          </p:val>
                                        </p:tav>
                                        <p:tav tm="100000">
                                          <p:val>
                                            <p:strVal val="#ppt_w"/>
                                          </p:val>
                                        </p:tav>
                                      </p:tavLst>
                                    </p:anim>
                                    <p:anim calcmode="lin" valueType="num">
                                      <p:cBhvr>
                                        <p:cTn id="196" dur="1000" fill="hold"/>
                                        <p:tgtEl>
                                          <p:spTgt spid="1028"/>
                                        </p:tgtEl>
                                        <p:attrNameLst>
                                          <p:attrName>ppt_h</p:attrName>
                                        </p:attrNameLst>
                                      </p:cBhvr>
                                      <p:tavLst>
                                        <p:tav tm="0">
                                          <p:val>
                                            <p:fltVal val="0"/>
                                          </p:val>
                                        </p:tav>
                                        <p:tav tm="100000">
                                          <p:val>
                                            <p:strVal val="#ppt_h"/>
                                          </p:val>
                                        </p:tav>
                                      </p:tavLst>
                                    </p:anim>
                                    <p:anim calcmode="lin" valueType="num">
                                      <p:cBhvr>
                                        <p:cTn id="197" dur="1000" fill="hold"/>
                                        <p:tgtEl>
                                          <p:spTgt spid="1028"/>
                                        </p:tgtEl>
                                        <p:attrNameLst>
                                          <p:attrName>style.rotation</p:attrName>
                                        </p:attrNameLst>
                                      </p:cBhvr>
                                      <p:tavLst>
                                        <p:tav tm="0">
                                          <p:val>
                                            <p:fltVal val="90"/>
                                          </p:val>
                                        </p:tav>
                                        <p:tav tm="100000">
                                          <p:val>
                                            <p:fltVal val="0"/>
                                          </p:val>
                                        </p:tav>
                                      </p:tavLst>
                                    </p:anim>
                                    <p:animEffect transition="in" filter="fade">
                                      <p:cBhvr>
                                        <p:cTn id="198"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31" grpId="0" animBg="1"/>
      <p:bldP spid="36" grpId="0" animBg="1"/>
      <p:bldP spid="48" grpId="0" animBg="1"/>
      <p:bldP spid="58" grpId="0" animBg="1"/>
      <p:bldP spid="65" grpId="0" animBg="1"/>
      <p:bldP spid="74" grpId="0" animBg="1"/>
      <p:bldP spid="86" grpId="0" animBg="1"/>
      <p:bldP spid="95" grpId="0" animBg="1"/>
      <p:bldP spid="104" grpId="0" animBg="1"/>
      <p:bldP spid="111" grpId="0" animBg="1"/>
      <p:bldP spid="1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8876-65E0-478C-AE9F-C2CDAB06C31D}"/>
              </a:ext>
            </a:extLst>
          </p:cNvPr>
          <p:cNvSpPr>
            <a:spLocks noGrp="1"/>
          </p:cNvSpPr>
          <p:nvPr>
            <p:ph type="title"/>
          </p:nvPr>
        </p:nvSpPr>
        <p:spPr>
          <a:xfrm>
            <a:off x="2152460" y="102894"/>
            <a:ext cx="7729728" cy="1188720"/>
          </a:xfrm>
        </p:spPr>
        <p:txBody>
          <a:bodyPr/>
          <a:lstStyle/>
          <a:p>
            <a:r>
              <a:rPr lang="en-US" dirty="0"/>
              <a:t>Mazes!</a:t>
            </a:r>
            <a:endParaRPr lang="en-GB" dirty="0"/>
          </a:p>
        </p:txBody>
      </p:sp>
      <p:sp>
        <p:nvSpPr>
          <p:cNvPr id="3" name="Content Placeholder 2">
            <a:extLst>
              <a:ext uri="{FF2B5EF4-FFF2-40B4-BE49-F238E27FC236}">
                <a16:creationId xmlns:a16="http://schemas.microsoft.com/office/drawing/2014/main" id="{D516F35A-B69D-465D-94D1-EFD91623CEB1}"/>
              </a:ext>
            </a:extLst>
          </p:cNvPr>
          <p:cNvSpPr>
            <a:spLocks noGrp="1"/>
          </p:cNvSpPr>
          <p:nvPr>
            <p:ph idx="1"/>
          </p:nvPr>
        </p:nvSpPr>
        <p:spPr>
          <a:xfrm>
            <a:off x="2064447" y="4983094"/>
            <a:ext cx="7729728" cy="1925132"/>
          </a:xfrm>
        </p:spPr>
        <p:txBody>
          <a:bodyPr/>
          <a:lstStyle/>
          <a:p>
            <a:r>
              <a:rPr lang="en-US" dirty="0"/>
              <a:t>This algorithm is known as depth first search (DFS).</a:t>
            </a:r>
          </a:p>
          <a:p>
            <a:r>
              <a:rPr lang="en-GB" dirty="0"/>
              <a:t>It is a deep search as it only looks at one path at a time.</a:t>
            </a:r>
          </a:p>
          <a:p>
            <a:r>
              <a:rPr lang="en-GB" dirty="0"/>
              <a:t>DFS will always find a solution to the maze.</a:t>
            </a:r>
          </a:p>
          <a:p>
            <a:r>
              <a:rPr lang="en-GB" dirty="0"/>
              <a:t>This solution is not always optimal. In this case, there is only valid solution, so it does produce an optimal result.</a:t>
            </a:r>
          </a:p>
        </p:txBody>
      </p:sp>
      <p:pic>
        <p:nvPicPr>
          <p:cNvPr id="4" name="Picture 3">
            <a:extLst>
              <a:ext uri="{FF2B5EF4-FFF2-40B4-BE49-F238E27FC236}">
                <a16:creationId xmlns:a16="http://schemas.microsoft.com/office/drawing/2014/main" id="{088CB4F9-A730-4D41-AEB0-FF8E3BEA331A}"/>
              </a:ext>
            </a:extLst>
          </p:cNvPr>
          <p:cNvPicPr>
            <a:picLocks noChangeAspect="1"/>
          </p:cNvPicPr>
          <p:nvPr/>
        </p:nvPicPr>
        <p:blipFill>
          <a:blip r:embed="rId2"/>
          <a:stretch>
            <a:fillRect/>
          </a:stretch>
        </p:blipFill>
        <p:spPr>
          <a:xfrm>
            <a:off x="2685072" y="1181100"/>
            <a:ext cx="6488479" cy="4071520"/>
          </a:xfrm>
          <a:prstGeom prst="rect">
            <a:avLst/>
          </a:prstGeom>
        </p:spPr>
      </p:pic>
      <p:sp>
        <p:nvSpPr>
          <p:cNvPr id="10" name="Oval 9">
            <a:extLst>
              <a:ext uri="{FF2B5EF4-FFF2-40B4-BE49-F238E27FC236}">
                <a16:creationId xmlns:a16="http://schemas.microsoft.com/office/drawing/2014/main" id="{29AF9C00-CC96-499B-8CCF-395ABB8D708F}"/>
              </a:ext>
            </a:extLst>
          </p:cNvPr>
          <p:cNvSpPr/>
          <p:nvPr/>
        </p:nvSpPr>
        <p:spPr>
          <a:xfrm>
            <a:off x="3190775" y="1867301"/>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22" name="Straight Arrow Connector 21">
            <a:extLst>
              <a:ext uri="{FF2B5EF4-FFF2-40B4-BE49-F238E27FC236}">
                <a16:creationId xmlns:a16="http://schemas.microsoft.com/office/drawing/2014/main" id="{AD727218-D745-4379-9C9D-32D0447F2FEA}"/>
              </a:ext>
            </a:extLst>
          </p:cNvPr>
          <p:cNvCxnSpPr/>
          <p:nvPr/>
        </p:nvCxnSpPr>
        <p:spPr>
          <a:xfrm>
            <a:off x="3469907" y="1975584"/>
            <a:ext cx="8181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392A3DC-0D75-40AD-865B-F183E88A86C4}"/>
              </a:ext>
            </a:extLst>
          </p:cNvPr>
          <p:cNvCxnSpPr>
            <a:cxnSpLocks/>
            <a:stCxn id="10" idx="4"/>
          </p:cNvCxnSpPr>
          <p:nvPr/>
        </p:nvCxnSpPr>
        <p:spPr>
          <a:xfrm>
            <a:off x="3291839" y="2083867"/>
            <a:ext cx="0" cy="519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87036E0-4C15-4DF8-B147-BC9F4B6201A3}"/>
              </a:ext>
            </a:extLst>
          </p:cNvPr>
          <p:cNvCxnSpPr/>
          <p:nvPr/>
        </p:nvCxnSpPr>
        <p:spPr>
          <a:xfrm>
            <a:off x="4442059" y="2045368"/>
            <a:ext cx="0" cy="683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EE1198D-D2C3-47A0-BAA6-AC0784E6C683}"/>
              </a:ext>
            </a:extLst>
          </p:cNvPr>
          <p:cNvCxnSpPr/>
          <p:nvPr/>
        </p:nvCxnSpPr>
        <p:spPr>
          <a:xfrm flipH="1">
            <a:off x="3984860" y="2709512"/>
            <a:ext cx="4090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quot;Not Allowed&quot; Symbol 30">
            <a:extLst>
              <a:ext uri="{FF2B5EF4-FFF2-40B4-BE49-F238E27FC236}">
                <a16:creationId xmlns:a16="http://schemas.microsoft.com/office/drawing/2014/main" id="{C6BD5172-8E8A-47C1-85EA-07884F417C23}"/>
              </a:ext>
            </a:extLst>
          </p:cNvPr>
          <p:cNvSpPr/>
          <p:nvPr/>
        </p:nvSpPr>
        <p:spPr>
          <a:xfrm>
            <a:off x="3773103" y="2603634"/>
            <a:ext cx="125500" cy="216568"/>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33" name="Straight Arrow Connector 32">
            <a:extLst>
              <a:ext uri="{FF2B5EF4-FFF2-40B4-BE49-F238E27FC236}">
                <a16:creationId xmlns:a16="http://schemas.microsoft.com/office/drawing/2014/main" id="{8875F45A-AE25-49DF-8DC9-1D711CB33FDD}"/>
              </a:ext>
            </a:extLst>
          </p:cNvPr>
          <p:cNvCxnSpPr/>
          <p:nvPr/>
        </p:nvCxnSpPr>
        <p:spPr>
          <a:xfrm>
            <a:off x="3291839" y="2709512"/>
            <a:ext cx="0" cy="370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85DD500-A380-4D56-AABF-28C3CD036758}"/>
              </a:ext>
            </a:extLst>
          </p:cNvPr>
          <p:cNvCxnSpPr/>
          <p:nvPr/>
        </p:nvCxnSpPr>
        <p:spPr>
          <a:xfrm>
            <a:off x="3291839" y="3258152"/>
            <a:ext cx="5390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B6C695B-E2C6-4915-8649-EEAA8F17D3C7}"/>
              </a:ext>
            </a:extLst>
          </p:cNvPr>
          <p:cNvSpPr/>
          <p:nvPr/>
        </p:nvSpPr>
        <p:spPr>
          <a:xfrm>
            <a:off x="3797539" y="3622545"/>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38" name="Straight Arrow Connector 37">
            <a:extLst>
              <a:ext uri="{FF2B5EF4-FFF2-40B4-BE49-F238E27FC236}">
                <a16:creationId xmlns:a16="http://schemas.microsoft.com/office/drawing/2014/main" id="{C4E7FF32-C5BC-42BF-A1C2-C0810AEF47F1}"/>
              </a:ext>
            </a:extLst>
          </p:cNvPr>
          <p:cNvCxnSpPr/>
          <p:nvPr/>
        </p:nvCxnSpPr>
        <p:spPr>
          <a:xfrm>
            <a:off x="3830855" y="3303411"/>
            <a:ext cx="0" cy="214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AD13356-6D5C-4FE5-A1FE-64A49BA79FA3}"/>
              </a:ext>
            </a:extLst>
          </p:cNvPr>
          <p:cNvCxnSpPr/>
          <p:nvPr/>
        </p:nvCxnSpPr>
        <p:spPr>
          <a:xfrm flipH="1">
            <a:off x="3291839" y="3730828"/>
            <a:ext cx="4812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EE4AA67-B578-4640-9A25-634D022740D8}"/>
              </a:ext>
            </a:extLst>
          </p:cNvPr>
          <p:cNvCxnSpPr>
            <a:cxnSpLocks/>
          </p:cNvCxnSpPr>
          <p:nvPr/>
        </p:nvCxnSpPr>
        <p:spPr>
          <a:xfrm>
            <a:off x="4055444" y="3767725"/>
            <a:ext cx="6031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801E11C-C109-4D35-9D72-62F8EF0E8CD3}"/>
              </a:ext>
            </a:extLst>
          </p:cNvPr>
          <p:cNvCxnSpPr/>
          <p:nvPr/>
        </p:nvCxnSpPr>
        <p:spPr>
          <a:xfrm flipV="1">
            <a:off x="4528686" y="3197552"/>
            <a:ext cx="0" cy="424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69639C3-D9EC-4BC2-BE61-7B97F838BB3C}"/>
              </a:ext>
            </a:extLst>
          </p:cNvPr>
          <p:cNvCxnSpPr/>
          <p:nvPr/>
        </p:nvCxnSpPr>
        <p:spPr>
          <a:xfrm>
            <a:off x="4701941" y="3258152"/>
            <a:ext cx="3609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quot;Not Allowed&quot; Symbol 47">
            <a:extLst>
              <a:ext uri="{FF2B5EF4-FFF2-40B4-BE49-F238E27FC236}">
                <a16:creationId xmlns:a16="http://schemas.microsoft.com/office/drawing/2014/main" id="{5EA2F7A5-73DF-4756-8479-FBC8EE6D56B8}"/>
              </a:ext>
            </a:extLst>
          </p:cNvPr>
          <p:cNvSpPr/>
          <p:nvPr/>
        </p:nvSpPr>
        <p:spPr>
          <a:xfrm>
            <a:off x="5062888" y="3157828"/>
            <a:ext cx="173251" cy="235077"/>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50" name="Straight Arrow Connector 49">
            <a:extLst>
              <a:ext uri="{FF2B5EF4-FFF2-40B4-BE49-F238E27FC236}">
                <a16:creationId xmlns:a16="http://schemas.microsoft.com/office/drawing/2014/main" id="{F048BB58-E446-4891-B5E7-4FF51938F744}"/>
              </a:ext>
            </a:extLst>
          </p:cNvPr>
          <p:cNvCxnSpPr/>
          <p:nvPr/>
        </p:nvCxnSpPr>
        <p:spPr>
          <a:xfrm>
            <a:off x="3330341" y="3839111"/>
            <a:ext cx="0" cy="554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4FC1025-8BC9-41F0-B508-9AC4BE8E4A0C}"/>
              </a:ext>
            </a:extLst>
          </p:cNvPr>
          <p:cNvCxnSpPr>
            <a:cxnSpLocks/>
          </p:cNvCxnSpPr>
          <p:nvPr/>
        </p:nvCxnSpPr>
        <p:spPr>
          <a:xfrm>
            <a:off x="3469907" y="4393933"/>
            <a:ext cx="15448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A00BE86-183E-4727-A7D8-29142BB78FDF}"/>
              </a:ext>
            </a:extLst>
          </p:cNvPr>
          <p:cNvCxnSpPr/>
          <p:nvPr/>
        </p:nvCxnSpPr>
        <p:spPr>
          <a:xfrm flipV="1">
            <a:off x="5062888" y="3730828"/>
            <a:ext cx="0" cy="528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87A84BF-423A-446E-9A24-D2C664834DFF}"/>
              </a:ext>
            </a:extLst>
          </p:cNvPr>
          <p:cNvCxnSpPr/>
          <p:nvPr/>
        </p:nvCxnSpPr>
        <p:spPr>
          <a:xfrm>
            <a:off x="5236139" y="3839111"/>
            <a:ext cx="3272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F21FDCA3-2111-4EF4-8EA5-3C784659856B}"/>
              </a:ext>
            </a:extLst>
          </p:cNvPr>
          <p:cNvSpPr/>
          <p:nvPr/>
        </p:nvSpPr>
        <p:spPr>
          <a:xfrm>
            <a:off x="5647532" y="3739475"/>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59" name="Straight Arrow Connector 58">
            <a:extLst>
              <a:ext uri="{FF2B5EF4-FFF2-40B4-BE49-F238E27FC236}">
                <a16:creationId xmlns:a16="http://schemas.microsoft.com/office/drawing/2014/main" id="{52E273DF-084B-4EAA-A2D7-F5EDD871F94E}"/>
              </a:ext>
            </a:extLst>
          </p:cNvPr>
          <p:cNvCxnSpPr>
            <a:cxnSpLocks/>
          </p:cNvCxnSpPr>
          <p:nvPr/>
        </p:nvCxnSpPr>
        <p:spPr>
          <a:xfrm>
            <a:off x="5683513" y="4046946"/>
            <a:ext cx="0" cy="304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F8B93F4-C2F3-46D0-B9EA-84D5DA400553}"/>
              </a:ext>
            </a:extLst>
          </p:cNvPr>
          <p:cNvCxnSpPr/>
          <p:nvPr/>
        </p:nvCxnSpPr>
        <p:spPr>
          <a:xfrm flipV="1">
            <a:off x="5748596" y="3392905"/>
            <a:ext cx="0" cy="269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2E2B0AA-426B-4C96-8208-25829B87AFB8}"/>
              </a:ext>
            </a:extLst>
          </p:cNvPr>
          <p:cNvSpPr/>
          <p:nvPr/>
        </p:nvSpPr>
        <p:spPr>
          <a:xfrm>
            <a:off x="5667687" y="3106558"/>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67" name="Straight Arrow Connector 66">
            <a:extLst>
              <a:ext uri="{FF2B5EF4-FFF2-40B4-BE49-F238E27FC236}">
                <a16:creationId xmlns:a16="http://schemas.microsoft.com/office/drawing/2014/main" id="{9937DE30-D250-4A5B-8664-E75026F725B9}"/>
              </a:ext>
            </a:extLst>
          </p:cNvPr>
          <p:cNvCxnSpPr/>
          <p:nvPr/>
        </p:nvCxnSpPr>
        <p:spPr>
          <a:xfrm>
            <a:off x="5977288" y="3258152"/>
            <a:ext cx="3080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F2F608B-9CC5-42E0-ACCE-B29A7D998FAE}"/>
              </a:ext>
            </a:extLst>
          </p:cNvPr>
          <p:cNvCxnSpPr/>
          <p:nvPr/>
        </p:nvCxnSpPr>
        <p:spPr>
          <a:xfrm flipV="1">
            <a:off x="5768751" y="2603634"/>
            <a:ext cx="0" cy="428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EF5907F-2D0D-44E7-B5A2-8DC139B50BBE}"/>
              </a:ext>
            </a:extLst>
          </p:cNvPr>
          <p:cNvCxnSpPr/>
          <p:nvPr/>
        </p:nvCxnSpPr>
        <p:spPr>
          <a:xfrm>
            <a:off x="6251608" y="3392905"/>
            <a:ext cx="0" cy="454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B434A13-2149-4FAF-B8E5-48ABD255C03C}"/>
              </a:ext>
            </a:extLst>
          </p:cNvPr>
          <p:cNvCxnSpPr/>
          <p:nvPr/>
        </p:nvCxnSpPr>
        <p:spPr>
          <a:xfrm flipV="1">
            <a:off x="6371924" y="3839111"/>
            <a:ext cx="433137" cy="8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quot;Not Allowed&quot; Symbol 73">
            <a:extLst>
              <a:ext uri="{FF2B5EF4-FFF2-40B4-BE49-F238E27FC236}">
                <a16:creationId xmlns:a16="http://schemas.microsoft.com/office/drawing/2014/main" id="{09EB3594-91F8-4326-8152-36AC2935265E}"/>
              </a:ext>
            </a:extLst>
          </p:cNvPr>
          <p:cNvSpPr/>
          <p:nvPr/>
        </p:nvSpPr>
        <p:spPr>
          <a:xfrm>
            <a:off x="6805061" y="3767725"/>
            <a:ext cx="187315" cy="188316"/>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76" name="Straight Arrow Connector 75">
            <a:extLst>
              <a:ext uri="{FF2B5EF4-FFF2-40B4-BE49-F238E27FC236}">
                <a16:creationId xmlns:a16="http://schemas.microsoft.com/office/drawing/2014/main" id="{5AC2F5D0-16ED-4FB8-B3A7-B0646B5C4BF2}"/>
              </a:ext>
            </a:extLst>
          </p:cNvPr>
          <p:cNvCxnSpPr/>
          <p:nvPr/>
        </p:nvCxnSpPr>
        <p:spPr>
          <a:xfrm flipH="1">
            <a:off x="4981074" y="2642135"/>
            <a:ext cx="7024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3791188-93B7-4AE7-90DE-E7ECC3EDED58}"/>
              </a:ext>
            </a:extLst>
          </p:cNvPr>
          <p:cNvCxnSpPr>
            <a:cxnSpLocks/>
          </p:cNvCxnSpPr>
          <p:nvPr/>
        </p:nvCxnSpPr>
        <p:spPr>
          <a:xfrm flipV="1">
            <a:off x="5014762" y="1867302"/>
            <a:ext cx="0" cy="640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C4E1548-EADB-4326-AC07-B623263AEB7D}"/>
              </a:ext>
            </a:extLst>
          </p:cNvPr>
          <p:cNvCxnSpPr/>
          <p:nvPr/>
        </p:nvCxnSpPr>
        <p:spPr>
          <a:xfrm>
            <a:off x="5149516" y="1867301"/>
            <a:ext cx="1102092" cy="33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EB829A6-E4A2-4007-B6D5-ED776287FD9C}"/>
              </a:ext>
            </a:extLst>
          </p:cNvPr>
          <p:cNvCxnSpPr/>
          <p:nvPr/>
        </p:nvCxnSpPr>
        <p:spPr>
          <a:xfrm>
            <a:off x="6208295" y="1975584"/>
            <a:ext cx="0" cy="75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FF9E424-399E-4EF4-8927-FCC6D9BBAB78}"/>
              </a:ext>
            </a:extLst>
          </p:cNvPr>
          <p:cNvCxnSpPr/>
          <p:nvPr/>
        </p:nvCxnSpPr>
        <p:spPr>
          <a:xfrm>
            <a:off x="6371924" y="2642135"/>
            <a:ext cx="332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9A6538D0-BEE1-4CF0-BDEC-C83E048EED9E}"/>
              </a:ext>
            </a:extLst>
          </p:cNvPr>
          <p:cNvSpPr/>
          <p:nvPr/>
        </p:nvSpPr>
        <p:spPr>
          <a:xfrm>
            <a:off x="6755122" y="2577985"/>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88" name="Straight Arrow Connector 87">
            <a:extLst>
              <a:ext uri="{FF2B5EF4-FFF2-40B4-BE49-F238E27FC236}">
                <a16:creationId xmlns:a16="http://schemas.microsoft.com/office/drawing/2014/main" id="{27E5D501-06F2-4972-99BC-021B5BCDB3D8}"/>
              </a:ext>
            </a:extLst>
          </p:cNvPr>
          <p:cNvCxnSpPr/>
          <p:nvPr/>
        </p:nvCxnSpPr>
        <p:spPr>
          <a:xfrm>
            <a:off x="6856186" y="2858703"/>
            <a:ext cx="0" cy="416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36C9D67-0844-4B50-A66C-3975BCA133DA}"/>
              </a:ext>
            </a:extLst>
          </p:cNvPr>
          <p:cNvCxnSpPr>
            <a:stCxn id="86" idx="0"/>
          </p:cNvCxnSpPr>
          <p:nvPr/>
        </p:nvCxnSpPr>
        <p:spPr>
          <a:xfrm flipV="1">
            <a:off x="6856186" y="1934678"/>
            <a:ext cx="0" cy="643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0DB7C13-CEF1-4CF3-8BAB-110010AFAF3E}"/>
              </a:ext>
            </a:extLst>
          </p:cNvPr>
          <p:cNvCxnSpPr/>
          <p:nvPr/>
        </p:nvCxnSpPr>
        <p:spPr>
          <a:xfrm>
            <a:off x="6898718" y="3258152"/>
            <a:ext cx="5656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92D002AB-12CD-4A85-83DC-EB390006B60E}"/>
              </a:ext>
            </a:extLst>
          </p:cNvPr>
          <p:cNvCxnSpPr/>
          <p:nvPr/>
        </p:nvCxnSpPr>
        <p:spPr>
          <a:xfrm flipV="1">
            <a:off x="7377764" y="2686268"/>
            <a:ext cx="0" cy="47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quot;Not Allowed&quot; Symbol 94">
            <a:extLst>
              <a:ext uri="{FF2B5EF4-FFF2-40B4-BE49-F238E27FC236}">
                <a16:creationId xmlns:a16="http://schemas.microsoft.com/office/drawing/2014/main" id="{BB300D4E-26F6-4DB6-844C-FD6CBCAE278B}"/>
              </a:ext>
            </a:extLst>
          </p:cNvPr>
          <p:cNvSpPr/>
          <p:nvPr/>
        </p:nvSpPr>
        <p:spPr>
          <a:xfrm>
            <a:off x="7300762" y="2507383"/>
            <a:ext cx="202128" cy="178885"/>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97" name="Straight Arrow Connector 96">
            <a:extLst>
              <a:ext uri="{FF2B5EF4-FFF2-40B4-BE49-F238E27FC236}">
                <a16:creationId xmlns:a16="http://schemas.microsoft.com/office/drawing/2014/main" id="{CB2B0BB4-A322-466F-A1F4-C1D50673A0C4}"/>
              </a:ext>
            </a:extLst>
          </p:cNvPr>
          <p:cNvCxnSpPr/>
          <p:nvPr/>
        </p:nvCxnSpPr>
        <p:spPr>
          <a:xfrm>
            <a:off x="6957250" y="1975584"/>
            <a:ext cx="1647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B86F98C-C24F-44CA-806A-2A7025625607}"/>
              </a:ext>
            </a:extLst>
          </p:cNvPr>
          <p:cNvCxnSpPr/>
          <p:nvPr/>
        </p:nvCxnSpPr>
        <p:spPr>
          <a:xfrm>
            <a:off x="8566484" y="2083867"/>
            <a:ext cx="0" cy="625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01DB9BC2-FC12-4E69-A39F-5F416599DD93}"/>
              </a:ext>
            </a:extLst>
          </p:cNvPr>
          <p:cNvCxnSpPr/>
          <p:nvPr/>
        </p:nvCxnSpPr>
        <p:spPr>
          <a:xfrm flipH="1">
            <a:off x="7911966" y="2642135"/>
            <a:ext cx="5438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BF30540-5B25-452F-9D30-2E108C390034}"/>
              </a:ext>
            </a:extLst>
          </p:cNvPr>
          <p:cNvCxnSpPr/>
          <p:nvPr/>
        </p:nvCxnSpPr>
        <p:spPr>
          <a:xfrm>
            <a:off x="7911966" y="2728762"/>
            <a:ext cx="0" cy="856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BD18CE21-3677-4BC4-AB92-ECCCA7ADE62A}"/>
              </a:ext>
            </a:extLst>
          </p:cNvPr>
          <p:cNvSpPr/>
          <p:nvPr/>
        </p:nvSpPr>
        <p:spPr>
          <a:xfrm>
            <a:off x="7815343" y="3631916"/>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106" name="Straight Arrow Connector 105">
            <a:extLst>
              <a:ext uri="{FF2B5EF4-FFF2-40B4-BE49-F238E27FC236}">
                <a16:creationId xmlns:a16="http://schemas.microsoft.com/office/drawing/2014/main" id="{E0963EF7-12D1-4A56-827E-F933CE9DCEE3}"/>
              </a:ext>
            </a:extLst>
          </p:cNvPr>
          <p:cNvCxnSpPr/>
          <p:nvPr/>
        </p:nvCxnSpPr>
        <p:spPr>
          <a:xfrm>
            <a:off x="8061158" y="3730828"/>
            <a:ext cx="5967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1471A6D-FF22-4E0B-9790-E43F47910E44}"/>
              </a:ext>
            </a:extLst>
          </p:cNvPr>
          <p:cNvCxnSpPr>
            <a:stCxn id="104" idx="2"/>
          </p:cNvCxnSpPr>
          <p:nvPr/>
        </p:nvCxnSpPr>
        <p:spPr>
          <a:xfrm flipH="1" flipV="1">
            <a:off x="7377764" y="3739475"/>
            <a:ext cx="437579" cy="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AE8FB88-B368-46DF-8285-0A1EF7ACC19B}"/>
              </a:ext>
            </a:extLst>
          </p:cNvPr>
          <p:cNvCxnSpPr/>
          <p:nvPr/>
        </p:nvCxnSpPr>
        <p:spPr>
          <a:xfrm>
            <a:off x="7401826" y="3767725"/>
            <a:ext cx="0" cy="43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19719F3F-D4C7-4954-86CF-A8D23F044BC0}"/>
              </a:ext>
            </a:extLst>
          </p:cNvPr>
          <p:cNvSpPr/>
          <p:nvPr/>
        </p:nvSpPr>
        <p:spPr>
          <a:xfrm>
            <a:off x="7276700" y="4235010"/>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113" name="Straight Arrow Connector 112">
            <a:extLst>
              <a:ext uri="{FF2B5EF4-FFF2-40B4-BE49-F238E27FC236}">
                <a16:creationId xmlns:a16="http://schemas.microsoft.com/office/drawing/2014/main" id="{63C5BA50-24E0-4E56-805B-57A9A51189C5}"/>
              </a:ext>
            </a:extLst>
          </p:cNvPr>
          <p:cNvCxnSpPr/>
          <p:nvPr/>
        </p:nvCxnSpPr>
        <p:spPr>
          <a:xfrm flipH="1">
            <a:off x="6805061" y="4343293"/>
            <a:ext cx="437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AAD0746-85F0-4AFB-B903-871A999B3363}"/>
              </a:ext>
            </a:extLst>
          </p:cNvPr>
          <p:cNvCxnSpPr/>
          <p:nvPr/>
        </p:nvCxnSpPr>
        <p:spPr>
          <a:xfrm flipV="1">
            <a:off x="7502890" y="4343293"/>
            <a:ext cx="625645" cy="8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quot;Not Allowed&quot; Symbol 115">
            <a:extLst>
              <a:ext uri="{FF2B5EF4-FFF2-40B4-BE49-F238E27FC236}">
                <a16:creationId xmlns:a16="http://schemas.microsoft.com/office/drawing/2014/main" id="{A3757CFF-B3F0-4DFC-8297-02C508B68BAC}"/>
              </a:ext>
            </a:extLst>
          </p:cNvPr>
          <p:cNvSpPr/>
          <p:nvPr/>
        </p:nvSpPr>
        <p:spPr>
          <a:xfrm>
            <a:off x="6636619" y="4199287"/>
            <a:ext cx="157632" cy="276578"/>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18" name="Straight Arrow Connector 117">
            <a:extLst>
              <a:ext uri="{FF2B5EF4-FFF2-40B4-BE49-F238E27FC236}">
                <a16:creationId xmlns:a16="http://schemas.microsoft.com/office/drawing/2014/main" id="{EEFA43F7-7D87-4F84-BD24-48063C65EA77}"/>
              </a:ext>
            </a:extLst>
          </p:cNvPr>
          <p:cNvCxnSpPr/>
          <p:nvPr/>
        </p:nvCxnSpPr>
        <p:spPr>
          <a:xfrm>
            <a:off x="8195912" y="4343293"/>
            <a:ext cx="370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D2C8AB7F-0157-422C-8FE0-08D11426AF00}"/>
              </a:ext>
            </a:extLst>
          </p:cNvPr>
          <p:cNvCxnSpPr/>
          <p:nvPr/>
        </p:nvCxnSpPr>
        <p:spPr>
          <a:xfrm>
            <a:off x="8532796" y="4393933"/>
            <a:ext cx="0" cy="370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58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B8777-8E41-4E2F-9970-56D62E4560FD}"/>
              </a:ext>
            </a:extLst>
          </p:cNvPr>
          <p:cNvSpPr>
            <a:spLocks noGrp="1"/>
          </p:cNvSpPr>
          <p:nvPr>
            <p:ph type="title"/>
          </p:nvPr>
        </p:nvSpPr>
        <p:spPr>
          <a:xfrm>
            <a:off x="2192635" y="281298"/>
            <a:ext cx="7729728" cy="1188720"/>
          </a:xfrm>
        </p:spPr>
        <p:txBody>
          <a:bodyPr/>
          <a:lstStyle/>
          <a:p>
            <a:r>
              <a:rPr lang="en-US" dirty="0"/>
              <a:t>Depth First Search</a:t>
            </a:r>
            <a:endParaRPr lang="en-GB" dirty="0"/>
          </a:p>
        </p:txBody>
      </p:sp>
      <p:sp>
        <p:nvSpPr>
          <p:cNvPr id="3" name="Content Placeholder 2">
            <a:extLst>
              <a:ext uri="{FF2B5EF4-FFF2-40B4-BE49-F238E27FC236}">
                <a16:creationId xmlns:a16="http://schemas.microsoft.com/office/drawing/2014/main" id="{42FF116B-371F-472C-8189-79EF45763BCC}"/>
              </a:ext>
            </a:extLst>
          </p:cNvPr>
          <p:cNvSpPr>
            <a:spLocks noGrp="1"/>
          </p:cNvSpPr>
          <p:nvPr>
            <p:ph idx="1"/>
          </p:nvPr>
        </p:nvSpPr>
        <p:spPr>
          <a:xfrm>
            <a:off x="1188719" y="1905802"/>
            <a:ext cx="9350943" cy="4446872"/>
          </a:xfrm>
        </p:spPr>
        <p:txBody>
          <a:bodyPr/>
          <a:lstStyle/>
          <a:p>
            <a:r>
              <a:rPr lang="en-GB" dirty="0"/>
              <a:t>Search can be applied to many different problems and data structures (not just maze).</a:t>
            </a:r>
          </a:p>
          <a:p>
            <a:r>
              <a:rPr lang="en-GB" dirty="0"/>
              <a:t>The important thing is how DFS handles searching when it can choose between different nodes.</a:t>
            </a:r>
          </a:p>
          <a:p>
            <a:endParaRPr lang="en-GB" dirty="0"/>
          </a:p>
          <a:p>
            <a:endParaRPr lang="en-GB" dirty="0"/>
          </a:p>
          <a:p>
            <a:endParaRPr lang="en-GB" dirty="0"/>
          </a:p>
          <a:p>
            <a:endParaRPr lang="en-GB" dirty="0"/>
          </a:p>
          <a:p>
            <a:endParaRPr lang="en-GB" dirty="0"/>
          </a:p>
          <a:p>
            <a:endParaRPr lang="en-GB" dirty="0"/>
          </a:p>
          <a:p>
            <a:endParaRPr lang="en-GB" dirty="0"/>
          </a:p>
          <a:p>
            <a:r>
              <a:rPr lang="en-GB" dirty="0"/>
              <a:t>In our case, how might we change following pseudocode to solve maze?</a:t>
            </a:r>
          </a:p>
        </p:txBody>
      </p:sp>
      <p:pic>
        <p:nvPicPr>
          <p:cNvPr id="5" name="Picture 4">
            <a:extLst>
              <a:ext uri="{FF2B5EF4-FFF2-40B4-BE49-F238E27FC236}">
                <a16:creationId xmlns:a16="http://schemas.microsoft.com/office/drawing/2014/main" id="{73CBFFB3-7C86-4104-BE8B-D685E094D3EA}"/>
              </a:ext>
            </a:extLst>
          </p:cNvPr>
          <p:cNvPicPr>
            <a:picLocks noChangeAspect="1"/>
          </p:cNvPicPr>
          <p:nvPr/>
        </p:nvPicPr>
        <p:blipFill>
          <a:blip r:embed="rId2"/>
          <a:stretch>
            <a:fillRect/>
          </a:stretch>
        </p:blipFill>
        <p:spPr>
          <a:xfrm>
            <a:off x="2314500" y="2832534"/>
            <a:ext cx="6117230" cy="2401043"/>
          </a:xfrm>
          <a:prstGeom prst="rect">
            <a:avLst/>
          </a:prstGeom>
        </p:spPr>
      </p:pic>
    </p:spTree>
    <p:extLst>
      <p:ext uri="{BB962C8B-B14F-4D97-AF65-F5344CB8AC3E}">
        <p14:creationId xmlns:p14="http://schemas.microsoft.com/office/powerpoint/2010/main" val="384488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A2147-5DC5-4043-AFD7-6FAAE2A6A6C1}"/>
              </a:ext>
            </a:extLst>
          </p:cNvPr>
          <p:cNvSpPr>
            <a:spLocks noGrp="1"/>
          </p:cNvSpPr>
          <p:nvPr>
            <p:ph type="title"/>
          </p:nvPr>
        </p:nvSpPr>
        <p:spPr/>
        <p:txBody>
          <a:bodyPr/>
          <a:lstStyle/>
          <a:p>
            <a:r>
              <a:rPr lang="en-US" dirty="0"/>
              <a:t>DFs Applications</a:t>
            </a:r>
            <a:endParaRPr lang="en-GB" dirty="0"/>
          </a:p>
        </p:txBody>
      </p:sp>
      <p:sp>
        <p:nvSpPr>
          <p:cNvPr id="3" name="Content Placeholder 2">
            <a:extLst>
              <a:ext uri="{FF2B5EF4-FFF2-40B4-BE49-F238E27FC236}">
                <a16:creationId xmlns:a16="http://schemas.microsoft.com/office/drawing/2014/main" id="{4674426E-A630-4818-B7E5-9EC51D52EAD9}"/>
              </a:ext>
            </a:extLst>
          </p:cNvPr>
          <p:cNvSpPr>
            <a:spLocks noGrp="1"/>
          </p:cNvSpPr>
          <p:nvPr>
            <p:ph idx="1"/>
          </p:nvPr>
        </p:nvSpPr>
        <p:spPr>
          <a:xfrm>
            <a:off x="1284973" y="2638044"/>
            <a:ext cx="9519385" cy="3101983"/>
          </a:xfrm>
        </p:spPr>
        <p:txBody>
          <a:bodyPr/>
          <a:lstStyle/>
          <a:p>
            <a:r>
              <a:rPr lang="en-US" dirty="0"/>
              <a:t>We can use DFS on a whole range of structures.</a:t>
            </a:r>
          </a:p>
          <a:p>
            <a:r>
              <a:rPr lang="en-US" dirty="0"/>
              <a:t>All we need is nodes that are somehow linked together.</a:t>
            </a:r>
          </a:p>
          <a:p>
            <a:r>
              <a:rPr lang="en-US" dirty="0"/>
              <a:t>We can generalize this a tree structure:</a:t>
            </a:r>
          </a:p>
          <a:p>
            <a:r>
              <a:rPr lang="en-US" dirty="0"/>
              <a:t>In case of maze, each node can be thought of as a point in the maze</a:t>
            </a:r>
          </a:p>
          <a:p>
            <a:r>
              <a:rPr lang="en-US" dirty="0"/>
              <a:t>The root node is the start of the maze</a:t>
            </a:r>
          </a:p>
          <a:p>
            <a:r>
              <a:rPr lang="en-US" dirty="0"/>
              <a:t>The nodes on the tree could represent anything.</a:t>
            </a:r>
          </a:p>
        </p:txBody>
      </p:sp>
      <p:pic>
        <p:nvPicPr>
          <p:cNvPr id="4" name="Picture 3">
            <a:extLst>
              <a:ext uri="{FF2B5EF4-FFF2-40B4-BE49-F238E27FC236}">
                <a16:creationId xmlns:a16="http://schemas.microsoft.com/office/drawing/2014/main" id="{159DBCD6-E6A5-48BF-B5CA-9FD82F4D78DE}"/>
              </a:ext>
            </a:extLst>
          </p:cNvPr>
          <p:cNvPicPr>
            <a:picLocks noChangeAspect="1"/>
          </p:cNvPicPr>
          <p:nvPr/>
        </p:nvPicPr>
        <p:blipFill>
          <a:blip r:embed="rId2"/>
          <a:stretch>
            <a:fillRect/>
          </a:stretch>
        </p:blipFill>
        <p:spPr>
          <a:xfrm>
            <a:off x="7910909" y="2432444"/>
            <a:ext cx="4281091" cy="3307583"/>
          </a:xfrm>
          <a:prstGeom prst="rect">
            <a:avLst/>
          </a:prstGeom>
        </p:spPr>
      </p:pic>
    </p:spTree>
    <p:extLst>
      <p:ext uri="{BB962C8B-B14F-4D97-AF65-F5344CB8AC3E}">
        <p14:creationId xmlns:p14="http://schemas.microsoft.com/office/powerpoint/2010/main" val="292690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A2147-5DC5-4043-AFD7-6FAAE2A6A6C1}"/>
              </a:ext>
            </a:extLst>
          </p:cNvPr>
          <p:cNvSpPr>
            <a:spLocks noGrp="1"/>
          </p:cNvSpPr>
          <p:nvPr>
            <p:ph type="title"/>
          </p:nvPr>
        </p:nvSpPr>
        <p:spPr>
          <a:xfrm>
            <a:off x="804672" y="964692"/>
            <a:ext cx="3066937" cy="1188720"/>
          </a:xfrm>
        </p:spPr>
        <p:txBody>
          <a:bodyPr>
            <a:normAutofit/>
          </a:bodyPr>
          <a:lstStyle/>
          <a:p>
            <a:r>
              <a:rPr lang="en-US" dirty="0"/>
              <a:t>BFS</a:t>
            </a:r>
            <a:endParaRPr lang="en-GB" dirty="0"/>
          </a:p>
        </p:txBody>
      </p:sp>
      <p:sp>
        <p:nvSpPr>
          <p:cNvPr id="3" name="Content Placeholder 2">
            <a:extLst>
              <a:ext uri="{FF2B5EF4-FFF2-40B4-BE49-F238E27FC236}">
                <a16:creationId xmlns:a16="http://schemas.microsoft.com/office/drawing/2014/main" id="{4674426E-A630-4818-B7E5-9EC51D52EAD9}"/>
              </a:ext>
            </a:extLst>
          </p:cNvPr>
          <p:cNvSpPr>
            <a:spLocks noGrp="1"/>
          </p:cNvSpPr>
          <p:nvPr>
            <p:ph idx="1"/>
          </p:nvPr>
        </p:nvSpPr>
        <p:spPr>
          <a:xfrm>
            <a:off x="803244" y="2638044"/>
            <a:ext cx="3063765" cy="3263206"/>
          </a:xfrm>
        </p:spPr>
        <p:txBody>
          <a:bodyPr>
            <a:normAutofit/>
          </a:bodyPr>
          <a:lstStyle/>
          <a:p>
            <a:pPr>
              <a:lnSpc>
                <a:spcPct val="90000"/>
              </a:lnSpc>
            </a:pPr>
            <a:r>
              <a:rPr lang="en-US" dirty="0"/>
              <a:t>DFS could be used as part of Satnav system to find path between two locations.</a:t>
            </a:r>
          </a:p>
          <a:p>
            <a:pPr>
              <a:lnSpc>
                <a:spcPct val="90000"/>
              </a:lnSpc>
            </a:pPr>
            <a:r>
              <a:rPr lang="en-US" dirty="0"/>
              <a:t>DFS always finds a solution, not necessarily the best one – so we might be left with a 48-hour car journey to the shops!</a:t>
            </a:r>
          </a:p>
          <a:p>
            <a:pPr>
              <a:lnSpc>
                <a:spcPct val="90000"/>
              </a:lnSpc>
            </a:pPr>
            <a:r>
              <a:rPr lang="en-US" dirty="0"/>
              <a:t>Often, we want to find the best solution (i.e., shortest possible path).</a:t>
            </a:r>
          </a:p>
          <a:p>
            <a:pPr>
              <a:lnSpc>
                <a:spcPct val="90000"/>
              </a:lnSpc>
            </a:pPr>
            <a:endParaRPr lang="en-US" dirty="0"/>
          </a:p>
        </p:txBody>
      </p:sp>
      <p:sp>
        <p:nvSpPr>
          <p:cNvPr id="17" name="Rectangle 16">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 engineering drawing&#10;&#10;Description automatically generated">
            <a:extLst>
              <a:ext uri="{FF2B5EF4-FFF2-40B4-BE49-F238E27FC236}">
                <a16:creationId xmlns:a16="http://schemas.microsoft.com/office/drawing/2014/main" id="{3A2A9FA2-47C7-49FE-BCC4-371BD00AE0CF}"/>
              </a:ext>
            </a:extLst>
          </p:cNvPr>
          <p:cNvPicPr>
            <a:picLocks noChangeAspect="1"/>
          </p:cNvPicPr>
          <p:nvPr/>
        </p:nvPicPr>
        <p:blipFill>
          <a:blip r:embed="rId2"/>
          <a:stretch>
            <a:fillRect/>
          </a:stretch>
        </p:blipFill>
        <p:spPr>
          <a:xfrm>
            <a:off x="5093448" y="1293275"/>
            <a:ext cx="5686899" cy="4279392"/>
          </a:xfrm>
          <a:prstGeom prst="rect">
            <a:avLst/>
          </a:prstGeom>
        </p:spPr>
      </p:pic>
    </p:spTree>
    <p:extLst>
      <p:ext uri="{BB962C8B-B14F-4D97-AF65-F5344CB8AC3E}">
        <p14:creationId xmlns:p14="http://schemas.microsoft.com/office/powerpoint/2010/main" val="407074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B01E77-8A21-4C43-8F34-7E4930AF573D}"/>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BFS</a:t>
            </a:r>
            <a:endParaRPr lang="en-GB">
              <a:solidFill>
                <a:schemeClr val="bg1"/>
              </a:solidFill>
            </a:endParaRPr>
          </a:p>
        </p:txBody>
      </p:sp>
      <p:sp>
        <p:nvSpPr>
          <p:cNvPr id="3" name="Content Placeholder 2">
            <a:extLst>
              <a:ext uri="{FF2B5EF4-FFF2-40B4-BE49-F238E27FC236}">
                <a16:creationId xmlns:a16="http://schemas.microsoft.com/office/drawing/2014/main" id="{8D234A31-520F-4D72-B279-0455FC4FC6DE}"/>
              </a:ext>
            </a:extLst>
          </p:cNvPr>
          <p:cNvSpPr>
            <a:spLocks noGrp="1"/>
          </p:cNvSpPr>
          <p:nvPr>
            <p:ph idx="1"/>
          </p:nvPr>
        </p:nvSpPr>
        <p:spPr>
          <a:xfrm>
            <a:off x="643468" y="2638044"/>
            <a:ext cx="3363974" cy="3854196"/>
          </a:xfrm>
        </p:spPr>
        <p:txBody>
          <a:bodyPr>
            <a:normAutofit lnSpcReduction="10000"/>
          </a:bodyPr>
          <a:lstStyle/>
          <a:p>
            <a:r>
              <a:rPr lang="en-GB" dirty="0">
                <a:solidFill>
                  <a:schemeClr val="bg1"/>
                </a:solidFill>
              </a:rPr>
              <a:t>Bread first search (BFS) is similar to DFS – it’s a way of traversing a tree structure.</a:t>
            </a:r>
          </a:p>
          <a:p>
            <a:r>
              <a:rPr lang="en-GB" dirty="0">
                <a:solidFill>
                  <a:schemeClr val="bg1"/>
                </a:solidFill>
              </a:rPr>
              <a:t>DFS explores one path very deeply.</a:t>
            </a:r>
          </a:p>
          <a:p>
            <a:r>
              <a:rPr lang="en-GB" dirty="0">
                <a:solidFill>
                  <a:schemeClr val="bg1"/>
                </a:solidFill>
              </a:rPr>
              <a:t>BFS explores all paths at the same depth till a solution is found.</a:t>
            </a:r>
          </a:p>
          <a:p>
            <a:r>
              <a:rPr lang="en-GB" dirty="0">
                <a:solidFill>
                  <a:schemeClr val="bg1"/>
                </a:solidFill>
              </a:rPr>
              <a:t>BFS guarantees an optimal solution</a:t>
            </a:r>
          </a:p>
          <a:p>
            <a:r>
              <a:rPr lang="en-GB" dirty="0">
                <a:solidFill>
                  <a:schemeClr val="bg1"/>
                </a:solidFill>
              </a:rPr>
              <a:t>This is useful when multiple solutions may exist.</a:t>
            </a:r>
          </a:p>
        </p:txBody>
      </p:sp>
      <p:pic>
        <p:nvPicPr>
          <p:cNvPr id="4" name="Picture 3">
            <a:extLst>
              <a:ext uri="{FF2B5EF4-FFF2-40B4-BE49-F238E27FC236}">
                <a16:creationId xmlns:a16="http://schemas.microsoft.com/office/drawing/2014/main" id="{7DA9E318-D56B-421D-AC6E-3122B3D82619}"/>
              </a:ext>
            </a:extLst>
          </p:cNvPr>
          <p:cNvPicPr>
            <a:picLocks noChangeAspect="1"/>
          </p:cNvPicPr>
          <p:nvPr/>
        </p:nvPicPr>
        <p:blipFill>
          <a:blip r:embed="rId2"/>
          <a:stretch>
            <a:fillRect/>
          </a:stretch>
        </p:blipFill>
        <p:spPr>
          <a:xfrm>
            <a:off x="5297763" y="1348321"/>
            <a:ext cx="6250769" cy="4000491"/>
          </a:xfrm>
          <a:prstGeom prst="rect">
            <a:avLst/>
          </a:prstGeom>
        </p:spPr>
      </p:pic>
    </p:spTree>
    <p:extLst>
      <p:ext uri="{BB962C8B-B14F-4D97-AF65-F5344CB8AC3E}">
        <p14:creationId xmlns:p14="http://schemas.microsoft.com/office/powerpoint/2010/main" val="47881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D9F2-FEA6-48C3-9035-D3989715CE01}"/>
              </a:ext>
            </a:extLst>
          </p:cNvPr>
          <p:cNvSpPr>
            <a:spLocks noGrp="1"/>
          </p:cNvSpPr>
          <p:nvPr>
            <p:ph type="title"/>
          </p:nvPr>
        </p:nvSpPr>
        <p:spPr/>
        <p:txBody>
          <a:bodyPr/>
          <a:lstStyle/>
          <a:p>
            <a:r>
              <a:rPr lang="en-GB" dirty="0"/>
              <a:t>BFS</a:t>
            </a:r>
          </a:p>
        </p:txBody>
      </p:sp>
      <p:pic>
        <p:nvPicPr>
          <p:cNvPr id="1026" name="Picture 2" descr="GitHub - seanperfecto/BFS-DFS-Pathfinder: BFS/DFS pathfinder visualizer  using JS/HTML Canvas">
            <a:extLst>
              <a:ext uri="{FF2B5EF4-FFF2-40B4-BE49-F238E27FC236}">
                <a16:creationId xmlns:a16="http://schemas.microsoft.com/office/drawing/2014/main" id="{F05AA3F2-24AB-4D9C-849A-F0F8DBFC2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543" y="2417383"/>
            <a:ext cx="4420844" cy="36730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readth-first search คืออะไรและมีหลักการทำงานอย่างไร? | by Sittichai S |  Medium">
            <a:extLst>
              <a:ext uri="{FF2B5EF4-FFF2-40B4-BE49-F238E27FC236}">
                <a16:creationId xmlns:a16="http://schemas.microsoft.com/office/drawing/2014/main" id="{F987C570-62AB-4471-BD9F-0ED356D6E5E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938217" y="2378213"/>
            <a:ext cx="4368662" cy="3640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36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A795F5F-3E79-4048-8BFE-8E3579BD3D71}"/>
              </a:ext>
            </a:extLst>
          </p:cNvPr>
          <p:cNvSpPr>
            <a:spLocks noGrp="1"/>
          </p:cNvSpPr>
          <p:nvPr>
            <p:ph idx="1"/>
          </p:nvPr>
        </p:nvSpPr>
        <p:spPr>
          <a:xfrm>
            <a:off x="1706244" y="1576887"/>
            <a:ext cx="8779512" cy="1232988"/>
          </a:xfrm>
        </p:spPr>
        <p:txBody>
          <a:bodyPr>
            <a:normAutofit fontScale="92500" lnSpcReduction="10000"/>
          </a:bodyPr>
          <a:lstStyle/>
          <a:p>
            <a:pPr marL="0" indent="0" algn="ctr">
              <a:buNone/>
            </a:pPr>
            <a:r>
              <a:rPr lang="en-US" sz="2800" dirty="0">
                <a:solidFill>
                  <a:srgbClr val="404040"/>
                </a:solidFill>
              </a:rPr>
              <a:t>“</a:t>
            </a:r>
            <a:r>
              <a:rPr lang="en-US" sz="2800" b="1" dirty="0">
                <a:solidFill>
                  <a:srgbClr val="404040"/>
                </a:solidFill>
              </a:rPr>
              <a:t>Machine learning is the science of getting computers to learn without being explicitly programmed</a:t>
            </a:r>
            <a:r>
              <a:rPr lang="en-US" sz="2800" dirty="0">
                <a:solidFill>
                  <a:srgbClr val="404040"/>
                </a:solidFill>
              </a:rPr>
              <a:t>” – Sebastian Thrun</a:t>
            </a:r>
            <a:endParaRPr lang="en-GB" sz="2800" dirty="0">
              <a:solidFill>
                <a:srgbClr val="404040"/>
              </a:solidFill>
            </a:endParaRPr>
          </a:p>
        </p:txBody>
      </p:sp>
      <p:pic>
        <p:nvPicPr>
          <p:cNvPr id="4" name="Picture 3">
            <a:extLst>
              <a:ext uri="{FF2B5EF4-FFF2-40B4-BE49-F238E27FC236}">
                <a16:creationId xmlns:a16="http://schemas.microsoft.com/office/drawing/2014/main" id="{E74A74F7-A332-4794-8ED7-84CBC92D92A3}"/>
              </a:ext>
            </a:extLst>
          </p:cNvPr>
          <p:cNvPicPr>
            <a:picLocks noChangeAspect="1"/>
          </p:cNvPicPr>
          <p:nvPr/>
        </p:nvPicPr>
        <p:blipFill>
          <a:blip r:embed="rId2"/>
          <a:stretch>
            <a:fillRect/>
          </a:stretch>
        </p:blipFill>
        <p:spPr>
          <a:xfrm>
            <a:off x="4943475" y="2997327"/>
            <a:ext cx="2190750" cy="2085975"/>
          </a:xfrm>
          <a:prstGeom prst="rect">
            <a:avLst/>
          </a:prstGeom>
        </p:spPr>
      </p:pic>
    </p:spTree>
    <p:extLst>
      <p:ext uri="{BB962C8B-B14F-4D97-AF65-F5344CB8AC3E}">
        <p14:creationId xmlns:p14="http://schemas.microsoft.com/office/powerpoint/2010/main" val="119119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A35B29-8B22-47BF-8287-9AD40B3A5303}"/>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GB">
                <a:solidFill>
                  <a:schemeClr val="bg1"/>
                </a:solidFill>
              </a:rPr>
              <a:t>BFS</a:t>
            </a:r>
          </a:p>
        </p:txBody>
      </p:sp>
      <p:sp>
        <p:nvSpPr>
          <p:cNvPr id="3" name="Content Placeholder 2">
            <a:extLst>
              <a:ext uri="{FF2B5EF4-FFF2-40B4-BE49-F238E27FC236}">
                <a16:creationId xmlns:a16="http://schemas.microsoft.com/office/drawing/2014/main" id="{B590E629-01A6-40BD-8969-ADD42524D3E6}"/>
              </a:ext>
            </a:extLst>
          </p:cNvPr>
          <p:cNvSpPr>
            <a:spLocks noGrp="1"/>
          </p:cNvSpPr>
          <p:nvPr>
            <p:ph idx="1"/>
          </p:nvPr>
        </p:nvSpPr>
        <p:spPr>
          <a:xfrm>
            <a:off x="643468" y="2638044"/>
            <a:ext cx="3363974" cy="3415622"/>
          </a:xfrm>
        </p:spPr>
        <p:txBody>
          <a:bodyPr>
            <a:normAutofit/>
          </a:bodyPr>
          <a:lstStyle/>
          <a:p>
            <a:r>
              <a:rPr lang="en-GB" dirty="0">
                <a:solidFill>
                  <a:schemeClr val="bg1"/>
                </a:solidFill>
              </a:rPr>
              <a:t>For our maze example, when we have a choice of direction, we will look at all possible directions simultaneously.</a:t>
            </a:r>
          </a:p>
          <a:p>
            <a:r>
              <a:rPr lang="en-GB" dirty="0">
                <a:solidFill>
                  <a:schemeClr val="bg1"/>
                </a:solidFill>
              </a:rPr>
              <a:t>In DFS, we would have only looked at one direction and kept exploring that direction.</a:t>
            </a:r>
          </a:p>
        </p:txBody>
      </p:sp>
      <p:pic>
        <p:nvPicPr>
          <p:cNvPr id="4" name="Picture 3" descr="Diagram&#10;&#10;Description automatically generated">
            <a:extLst>
              <a:ext uri="{FF2B5EF4-FFF2-40B4-BE49-F238E27FC236}">
                <a16:creationId xmlns:a16="http://schemas.microsoft.com/office/drawing/2014/main" id="{6857266C-255A-439E-BD2B-4BA3D6F2EC5E}"/>
              </a:ext>
            </a:extLst>
          </p:cNvPr>
          <p:cNvPicPr>
            <a:picLocks noChangeAspect="1"/>
          </p:cNvPicPr>
          <p:nvPr/>
        </p:nvPicPr>
        <p:blipFill>
          <a:blip r:embed="rId2"/>
          <a:stretch>
            <a:fillRect/>
          </a:stretch>
        </p:blipFill>
        <p:spPr>
          <a:xfrm>
            <a:off x="5297763" y="933886"/>
            <a:ext cx="6250769" cy="4829361"/>
          </a:xfrm>
          <a:prstGeom prst="rect">
            <a:avLst/>
          </a:prstGeom>
        </p:spPr>
      </p:pic>
    </p:spTree>
    <p:extLst>
      <p:ext uri="{BB962C8B-B14F-4D97-AF65-F5344CB8AC3E}">
        <p14:creationId xmlns:p14="http://schemas.microsoft.com/office/powerpoint/2010/main" val="358387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91DED-B916-4EB7-AFEF-8ECE06354B17}"/>
              </a:ext>
            </a:extLst>
          </p:cNvPr>
          <p:cNvSpPr>
            <a:spLocks noGrp="1"/>
          </p:cNvSpPr>
          <p:nvPr>
            <p:ph type="title"/>
          </p:nvPr>
        </p:nvSpPr>
        <p:spPr/>
        <p:txBody>
          <a:bodyPr/>
          <a:lstStyle/>
          <a:p>
            <a:r>
              <a:rPr lang="en-GB" dirty="0"/>
              <a:t>BFS</a:t>
            </a:r>
          </a:p>
        </p:txBody>
      </p:sp>
      <p:pic>
        <p:nvPicPr>
          <p:cNvPr id="5" name="Content Placeholder 4">
            <a:extLst>
              <a:ext uri="{FF2B5EF4-FFF2-40B4-BE49-F238E27FC236}">
                <a16:creationId xmlns:a16="http://schemas.microsoft.com/office/drawing/2014/main" id="{8D1C3282-0AB8-4C80-865C-6C160BBEC550}"/>
              </a:ext>
            </a:extLst>
          </p:cNvPr>
          <p:cNvPicPr>
            <a:picLocks noGrp="1" noChangeAspect="1"/>
          </p:cNvPicPr>
          <p:nvPr>
            <p:ph idx="1"/>
          </p:nvPr>
        </p:nvPicPr>
        <p:blipFill>
          <a:blip r:embed="rId2"/>
          <a:stretch>
            <a:fillRect/>
          </a:stretch>
        </p:blipFill>
        <p:spPr>
          <a:xfrm>
            <a:off x="2498827" y="2639001"/>
            <a:ext cx="6770301" cy="2248347"/>
          </a:xfrm>
        </p:spPr>
      </p:pic>
    </p:spTree>
    <p:extLst>
      <p:ext uri="{BB962C8B-B14F-4D97-AF65-F5344CB8AC3E}">
        <p14:creationId xmlns:p14="http://schemas.microsoft.com/office/powerpoint/2010/main" val="217363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B47A64B0-E324-43DF-9439-8CA368C18485}"/>
              </a:ext>
            </a:extLst>
          </p:cNvPr>
          <p:cNvPicPr>
            <a:picLocks noChangeAspect="1"/>
          </p:cNvPicPr>
          <p:nvPr/>
        </p:nvPicPr>
        <p:blipFill>
          <a:blip r:embed="rId2"/>
          <a:stretch>
            <a:fillRect/>
          </a:stretch>
        </p:blipFill>
        <p:spPr>
          <a:xfrm>
            <a:off x="293815" y="3387134"/>
            <a:ext cx="4671595" cy="1833602"/>
          </a:xfrm>
          <a:prstGeom prst="rect">
            <a:avLst/>
          </a:prstGeom>
        </p:spPr>
      </p:pic>
      <p:sp>
        <p:nvSpPr>
          <p:cNvPr id="10" name="Rectangle 9">
            <a:extLst>
              <a:ext uri="{FF2B5EF4-FFF2-40B4-BE49-F238E27FC236}">
                <a16:creationId xmlns:a16="http://schemas.microsoft.com/office/drawing/2014/main" id="{DCD3F51F-E0F2-41F0-9EAD-111C87DF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BA475F-7EEF-4778-92CA-539ADADFCF3D}"/>
              </a:ext>
            </a:extLst>
          </p:cNvPr>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en-GB" dirty="0"/>
              <a:t>BFS vs DFS</a:t>
            </a:r>
          </a:p>
        </p:txBody>
      </p:sp>
      <p:pic>
        <p:nvPicPr>
          <p:cNvPr id="4" name="Content Placeholder 4" descr="Text&#10;&#10;Description automatically generated">
            <a:extLst>
              <a:ext uri="{FF2B5EF4-FFF2-40B4-BE49-F238E27FC236}">
                <a16:creationId xmlns:a16="http://schemas.microsoft.com/office/drawing/2014/main" id="{4EAB1D3C-942A-4D41-8926-AF8A40CAD983}"/>
              </a:ext>
            </a:extLst>
          </p:cNvPr>
          <p:cNvPicPr>
            <a:picLocks noChangeAspect="1"/>
          </p:cNvPicPr>
          <p:nvPr/>
        </p:nvPicPr>
        <p:blipFill>
          <a:blip r:embed="rId3"/>
          <a:stretch>
            <a:fillRect/>
          </a:stretch>
        </p:blipFill>
        <p:spPr>
          <a:xfrm>
            <a:off x="321733" y="1502469"/>
            <a:ext cx="4671595" cy="1553306"/>
          </a:xfrm>
          <a:prstGeom prst="rect">
            <a:avLst/>
          </a:prstGeom>
        </p:spPr>
      </p:pic>
      <p:sp>
        <p:nvSpPr>
          <p:cNvPr id="3" name="Content Placeholder 2">
            <a:extLst>
              <a:ext uri="{FF2B5EF4-FFF2-40B4-BE49-F238E27FC236}">
                <a16:creationId xmlns:a16="http://schemas.microsoft.com/office/drawing/2014/main" id="{3E65C822-B0CD-452E-9851-CB45737E67FE}"/>
              </a:ext>
            </a:extLst>
          </p:cNvPr>
          <p:cNvSpPr>
            <a:spLocks noGrp="1"/>
          </p:cNvSpPr>
          <p:nvPr>
            <p:ph idx="1"/>
          </p:nvPr>
        </p:nvSpPr>
        <p:spPr>
          <a:xfrm>
            <a:off x="6119732" y="2858703"/>
            <a:ext cx="5285791" cy="3042547"/>
          </a:xfrm>
        </p:spPr>
        <p:txBody>
          <a:bodyPr>
            <a:normAutofit/>
          </a:bodyPr>
          <a:lstStyle/>
          <a:p>
            <a:r>
              <a:rPr lang="en-GB" dirty="0">
                <a:solidFill>
                  <a:srgbClr val="FFFFFF"/>
                </a:solidFill>
              </a:rPr>
              <a:t>Similar pseudocode – difference is how decision branches are handled</a:t>
            </a:r>
          </a:p>
          <a:p>
            <a:r>
              <a:rPr lang="en-GB" dirty="0">
                <a:solidFill>
                  <a:srgbClr val="FFFFFF"/>
                </a:solidFill>
              </a:rPr>
              <a:t>BFS uses a queue (FIFO) structure</a:t>
            </a:r>
          </a:p>
          <a:p>
            <a:r>
              <a:rPr lang="en-GB" dirty="0">
                <a:solidFill>
                  <a:srgbClr val="FFFFFF"/>
                </a:solidFill>
              </a:rPr>
              <a:t>DFS uses a stack (LIFO) structure</a:t>
            </a:r>
          </a:p>
          <a:p>
            <a:r>
              <a:rPr lang="en-GB" dirty="0">
                <a:solidFill>
                  <a:srgbClr val="FFFFFF"/>
                </a:solidFill>
              </a:rPr>
              <a:t>BFS produces an optimal solution by searching whole subspace of distance of shortest path</a:t>
            </a:r>
          </a:p>
          <a:p>
            <a:r>
              <a:rPr lang="en-GB" dirty="0">
                <a:solidFill>
                  <a:srgbClr val="FFFFFF"/>
                </a:solidFill>
              </a:rPr>
              <a:t>DFS produces a solution, not necessarily the best solution</a:t>
            </a:r>
          </a:p>
        </p:txBody>
      </p:sp>
    </p:spTree>
    <p:extLst>
      <p:ext uri="{BB962C8B-B14F-4D97-AF65-F5344CB8AC3E}">
        <p14:creationId xmlns:p14="http://schemas.microsoft.com/office/powerpoint/2010/main" val="79355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B47A64B0-E324-43DF-9439-8CA368C18485}"/>
              </a:ext>
            </a:extLst>
          </p:cNvPr>
          <p:cNvPicPr>
            <a:picLocks noChangeAspect="1"/>
          </p:cNvPicPr>
          <p:nvPr/>
        </p:nvPicPr>
        <p:blipFill>
          <a:blip r:embed="rId2"/>
          <a:stretch>
            <a:fillRect/>
          </a:stretch>
        </p:blipFill>
        <p:spPr>
          <a:xfrm>
            <a:off x="293815" y="3387134"/>
            <a:ext cx="4671595" cy="1833602"/>
          </a:xfrm>
          <a:prstGeom prst="rect">
            <a:avLst/>
          </a:prstGeom>
        </p:spPr>
      </p:pic>
      <p:sp>
        <p:nvSpPr>
          <p:cNvPr id="10" name="Rectangle 9">
            <a:extLst>
              <a:ext uri="{FF2B5EF4-FFF2-40B4-BE49-F238E27FC236}">
                <a16:creationId xmlns:a16="http://schemas.microsoft.com/office/drawing/2014/main" id="{DCD3F51F-E0F2-41F0-9EAD-111C87DF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BA475F-7EEF-4778-92CA-539ADADFCF3D}"/>
              </a:ext>
            </a:extLst>
          </p:cNvPr>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en-GB" dirty="0"/>
              <a:t>BFS vs DFS</a:t>
            </a:r>
          </a:p>
        </p:txBody>
      </p:sp>
      <p:pic>
        <p:nvPicPr>
          <p:cNvPr id="4" name="Content Placeholder 4" descr="Text&#10;&#10;Description automatically generated">
            <a:extLst>
              <a:ext uri="{FF2B5EF4-FFF2-40B4-BE49-F238E27FC236}">
                <a16:creationId xmlns:a16="http://schemas.microsoft.com/office/drawing/2014/main" id="{4EAB1D3C-942A-4D41-8926-AF8A40CAD983}"/>
              </a:ext>
            </a:extLst>
          </p:cNvPr>
          <p:cNvPicPr>
            <a:picLocks noChangeAspect="1"/>
          </p:cNvPicPr>
          <p:nvPr/>
        </p:nvPicPr>
        <p:blipFill>
          <a:blip r:embed="rId3"/>
          <a:stretch>
            <a:fillRect/>
          </a:stretch>
        </p:blipFill>
        <p:spPr>
          <a:xfrm>
            <a:off x="321733" y="1502469"/>
            <a:ext cx="4671595" cy="1553306"/>
          </a:xfrm>
          <a:prstGeom prst="rect">
            <a:avLst/>
          </a:prstGeom>
        </p:spPr>
      </p:pic>
      <p:sp>
        <p:nvSpPr>
          <p:cNvPr id="3" name="Content Placeholder 2">
            <a:extLst>
              <a:ext uri="{FF2B5EF4-FFF2-40B4-BE49-F238E27FC236}">
                <a16:creationId xmlns:a16="http://schemas.microsoft.com/office/drawing/2014/main" id="{3E65C822-B0CD-452E-9851-CB45737E67FE}"/>
              </a:ext>
            </a:extLst>
          </p:cNvPr>
          <p:cNvSpPr>
            <a:spLocks noGrp="1"/>
          </p:cNvSpPr>
          <p:nvPr>
            <p:ph idx="1"/>
          </p:nvPr>
        </p:nvSpPr>
        <p:spPr>
          <a:xfrm>
            <a:off x="6119732" y="2858703"/>
            <a:ext cx="5285791" cy="3042547"/>
          </a:xfrm>
        </p:spPr>
        <p:txBody>
          <a:bodyPr>
            <a:normAutofit/>
          </a:bodyPr>
          <a:lstStyle/>
          <a:p>
            <a:r>
              <a:rPr lang="en-GB" dirty="0">
                <a:solidFill>
                  <a:srgbClr val="FFFFFF"/>
                </a:solidFill>
              </a:rPr>
              <a:t>Both techniques are expensive</a:t>
            </a:r>
          </a:p>
          <a:p>
            <a:r>
              <a:rPr lang="en-GB" dirty="0">
                <a:solidFill>
                  <a:srgbClr val="FFFFFF"/>
                </a:solidFill>
              </a:rPr>
              <a:t>DFS is often used for Computer games programming</a:t>
            </a:r>
          </a:p>
          <a:p>
            <a:r>
              <a:rPr lang="en-GB" dirty="0">
                <a:solidFill>
                  <a:srgbClr val="FFFFFF"/>
                </a:solidFill>
              </a:rPr>
              <a:t>BFS is often used for navigation systems</a:t>
            </a:r>
          </a:p>
          <a:p>
            <a:r>
              <a:rPr lang="en-GB" dirty="0">
                <a:solidFill>
                  <a:srgbClr val="FFFFFF"/>
                </a:solidFill>
              </a:rPr>
              <a:t>Often small tweaks to these general algorithms are used to adapt to specific problems</a:t>
            </a:r>
          </a:p>
          <a:p>
            <a:r>
              <a:rPr lang="en-GB" dirty="0">
                <a:solidFill>
                  <a:srgbClr val="FFFFFF"/>
                </a:solidFill>
              </a:rPr>
              <a:t>Both have same runtime complexity. Performance largely depends on data structure.</a:t>
            </a:r>
          </a:p>
        </p:txBody>
      </p:sp>
    </p:spTree>
    <p:extLst>
      <p:ext uri="{BB962C8B-B14F-4D97-AF65-F5344CB8AC3E}">
        <p14:creationId xmlns:p14="http://schemas.microsoft.com/office/powerpoint/2010/main" val="154742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C7E0-613C-4ED6-9038-222832C19DA2}"/>
              </a:ext>
            </a:extLst>
          </p:cNvPr>
          <p:cNvSpPr>
            <a:spLocks noGrp="1"/>
          </p:cNvSpPr>
          <p:nvPr>
            <p:ph type="title"/>
          </p:nvPr>
        </p:nvSpPr>
        <p:spPr>
          <a:xfrm>
            <a:off x="2380328" y="147388"/>
            <a:ext cx="7729728" cy="1188720"/>
          </a:xfrm>
        </p:spPr>
        <p:txBody>
          <a:bodyPr/>
          <a:lstStyle/>
          <a:p>
            <a:r>
              <a:rPr lang="en-GB" dirty="0"/>
              <a:t>Six Degree of Separation</a:t>
            </a:r>
          </a:p>
        </p:txBody>
      </p:sp>
      <p:pic>
        <p:nvPicPr>
          <p:cNvPr id="4" name="Picture 3">
            <a:extLst>
              <a:ext uri="{FF2B5EF4-FFF2-40B4-BE49-F238E27FC236}">
                <a16:creationId xmlns:a16="http://schemas.microsoft.com/office/drawing/2014/main" id="{64423657-5662-4E9A-B58D-B42749A7AD22}"/>
              </a:ext>
            </a:extLst>
          </p:cNvPr>
          <p:cNvPicPr>
            <a:picLocks noChangeAspect="1"/>
          </p:cNvPicPr>
          <p:nvPr/>
        </p:nvPicPr>
        <p:blipFill>
          <a:blip r:embed="rId2"/>
          <a:stretch>
            <a:fillRect/>
          </a:stretch>
        </p:blipFill>
        <p:spPr>
          <a:xfrm>
            <a:off x="895952" y="1499376"/>
            <a:ext cx="3287027" cy="3287027"/>
          </a:xfrm>
          <a:prstGeom prst="rect">
            <a:avLst/>
          </a:prstGeom>
        </p:spPr>
      </p:pic>
      <p:pic>
        <p:nvPicPr>
          <p:cNvPr id="5" name="Picture 4">
            <a:extLst>
              <a:ext uri="{FF2B5EF4-FFF2-40B4-BE49-F238E27FC236}">
                <a16:creationId xmlns:a16="http://schemas.microsoft.com/office/drawing/2014/main" id="{745D9A5B-0F4B-48DF-8583-717BAC48E309}"/>
              </a:ext>
            </a:extLst>
          </p:cNvPr>
          <p:cNvPicPr>
            <a:picLocks noChangeAspect="1"/>
          </p:cNvPicPr>
          <p:nvPr/>
        </p:nvPicPr>
        <p:blipFill>
          <a:blip r:embed="rId3"/>
          <a:stretch>
            <a:fillRect/>
          </a:stretch>
        </p:blipFill>
        <p:spPr>
          <a:xfrm>
            <a:off x="6394384" y="1430995"/>
            <a:ext cx="5271436" cy="3294648"/>
          </a:xfrm>
          <a:prstGeom prst="rect">
            <a:avLst/>
          </a:prstGeom>
        </p:spPr>
      </p:pic>
      <p:sp>
        <p:nvSpPr>
          <p:cNvPr id="6" name="Arrow: Down 5">
            <a:extLst>
              <a:ext uri="{FF2B5EF4-FFF2-40B4-BE49-F238E27FC236}">
                <a16:creationId xmlns:a16="http://schemas.microsoft.com/office/drawing/2014/main" id="{7A4C0F64-B801-4570-AACA-F70FA3F76FF4}"/>
              </a:ext>
            </a:extLst>
          </p:cNvPr>
          <p:cNvSpPr/>
          <p:nvPr/>
        </p:nvSpPr>
        <p:spPr>
          <a:xfrm rot="16200000">
            <a:off x="4591255" y="2430379"/>
            <a:ext cx="1140594" cy="14967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Equals 9">
            <a:extLst>
              <a:ext uri="{FF2B5EF4-FFF2-40B4-BE49-F238E27FC236}">
                <a16:creationId xmlns:a16="http://schemas.microsoft.com/office/drawing/2014/main" id="{E53495AE-439D-4CFB-9FE7-70EBCB870FDC}"/>
              </a:ext>
            </a:extLst>
          </p:cNvPr>
          <p:cNvSpPr/>
          <p:nvPr/>
        </p:nvSpPr>
        <p:spPr>
          <a:xfrm>
            <a:off x="1390851" y="5399773"/>
            <a:ext cx="1977991" cy="114540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1" name="Picture 10">
            <a:extLst>
              <a:ext uri="{FF2B5EF4-FFF2-40B4-BE49-F238E27FC236}">
                <a16:creationId xmlns:a16="http://schemas.microsoft.com/office/drawing/2014/main" id="{B5B9ECF7-BE43-4C07-B6E6-3F531029DC16}"/>
              </a:ext>
            </a:extLst>
          </p:cNvPr>
          <p:cNvPicPr>
            <a:picLocks noChangeAspect="1"/>
          </p:cNvPicPr>
          <p:nvPr/>
        </p:nvPicPr>
        <p:blipFill>
          <a:blip r:embed="rId4"/>
          <a:stretch>
            <a:fillRect/>
          </a:stretch>
        </p:blipFill>
        <p:spPr>
          <a:xfrm>
            <a:off x="3533274" y="4900060"/>
            <a:ext cx="1852061" cy="1852061"/>
          </a:xfrm>
          <a:prstGeom prst="rect">
            <a:avLst/>
          </a:prstGeom>
        </p:spPr>
      </p:pic>
    </p:spTree>
    <p:extLst>
      <p:ext uri="{BB962C8B-B14F-4D97-AF65-F5344CB8AC3E}">
        <p14:creationId xmlns:p14="http://schemas.microsoft.com/office/powerpoint/2010/main" val="260627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66B7-E594-4612-B79B-32574996209A}"/>
              </a:ext>
            </a:extLst>
          </p:cNvPr>
          <p:cNvSpPr>
            <a:spLocks noGrp="1"/>
          </p:cNvSpPr>
          <p:nvPr>
            <p:ph type="title"/>
          </p:nvPr>
        </p:nvSpPr>
        <p:spPr>
          <a:xfrm>
            <a:off x="2231136" y="286111"/>
            <a:ext cx="7729728" cy="1188720"/>
          </a:xfrm>
        </p:spPr>
        <p:txBody>
          <a:bodyPr/>
          <a:lstStyle/>
          <a:p>
            <a:r>
              <a:rPr lang="en-GB" dirty="0"/>
              <a:t>Six Degrees of Separation</a:t>
            </a:r>
          </a:p>
        </p:txBody>
      </p:sp>
      <p:sp>
        <p:nvSpPr>
          <p:cNvPr id="3" name="Content Placeholder 2">
            <a:extLst>
              <a:ext uri="{FF2B5EF4-FFF2-40B4-BE49-F238E27FC236}">
                <a16:creationId xmlns:a16="http://schemas.microsoft.com/office/drawing/2014/main" id="{D7136B30-0D34-49EE-A18C-4A4233DA084E}"/>
              </a:ext>
            </a:extLst>
          </p:cNvPr>
          <p:cNvSpPr>
            <a:spLocks noGrp="1"/>
          </p:cNvSpPr>
          <p:nvPr>
            <p:ph idx="1"/>
          </p:nvPr>
        </p:nvSpPr>
        <p:spPr>
          <a:xfrm>
            <a:off x="726707" y="1949116"/>
            <a:ext cx="10669605" cy="3790911"/>
          </a:xfrm>
        </p:spPr>
        <p:txBody>
          <a:bodyPr/>
          <a:lstStyle/>
          <a:p>
            <a:r>
              <a:rPr lang="en-GB" dirty="0"/>
              <a:t>It is theorised that any two people on Earth can be connected together in six steps or less.</a:t>
            </a:r>
          </a:p>
          <a:p>
            <a:r>
              <a:rPr lang="en-GB" dirty="0"/>
              <a:t>E.g. Kevin Bacon was in the 2013 film “R.I.P.D”. Jeff Bridges also starred in “R.I.P.D”. Jeff Bridges acted in 2009’s “The Men Who Stare at Goats”, which also happens to feature Ewan McGregor. Thus, there are two degrees of separation between McGregor and Bacon.</a:t>
            </a:r>
          </a:p>
          <a:p>
            <a:r>
              <a:rPr lang="en-GB" dirty="0"/>
              <a:t>There are multiple valid ways to make Kevin Bacon and Ewan McGregor have a degree of two.</a:t>
            </a:r>
          </a:p>
          <a:p>
            <a:r>
              <a:rPr lang="en-GB" dirty="0"/>
              <a:t>Additionally, there are many ways for Kevin Bacon and Ewan McGregor to have three, four, five (and so on) degrees of separation.</a:t>
            </a:r>
          </a:p>
        </p:txBody>
      </p:sp>
      <p:pic>
        <p:nvPicPr>
          <p:cNvPr id="2050" name="Picture 2" descr="How the Star Wars Obi-Wan Series Made Ewan McGregor Feel Like a Kid Again |  Den of Geek">
            <a:extLst>
              <a:ext uri="{FF2B5EF4-FFF2-40B4-BE49-F238E27FC236}">
                <a16:creationId xmlns:a16="http://schemas.microsoft.com/office/drawing/2014/main" id="{8789A4C2-22BE-4DDE-9422-C811A90AD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7148" y="4272863"/>
            <a:ext cx="3793958" cy="21341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A7247D6-DA14-4D77-BBEE-9F28CFF2B620}"/>
              </a:ext>
            </a:extLst>
          </p:cNvPr>
          <p:cNvPicPr>
            <a:picLocks noChangeAspect="1"/>
          </p:cNvPicPr>
          <p:nvPr/>
        </p:nvPicPr>
        <p:blipFill>
          <a:blip r:embed="rId3"/>
          <a:stretch>
            <a:fillRect/>
          </a:stretch>
        </p:blipFill>
        <p:spPr>
          <a:xfrm>
            <a:off x="231913" y="4356651"/>
            <a:ext cx="2347291" cy="2347291"/>
          </a:xfrm>
          <a:prstGeom prst="rect">
            <a:avLst/>
          </a:prstGeom>
        </p:spPr>
      </p:pic>
      <p:pic>
        <p:nvPicPr>
          <p:cNvPr id="2052" name="Picture 4" descr="Jeff Bridges - IMDb">
            <a:extLst>
              <a:ext uri="{FF2B5EF4-FFF2-40B4-BE49-F238E27FC236}">
                <a16:creationId xmlns:a16="http://schemas.microsoft.com/office/drawing/2014/main" id="{66923C70-5B98-424B-80A5-F6E544917F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0265" y="4272863"/>
            <a:ext cx="1762540" cy="2360544"/>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799D330E-BCB3-4F11-994E-747AC4BEB0E0}"/>
              </a:ext>
            </a:extLst>
          </p:cNvPr>
          <p:cNvSpPr/>
          <p:nvPr/>
        </p:nvSpPr>
        <p:spPr>
          <a:xfrm>
            <a:off x="2764176" y="5139891"/>
            <a:ext cx="1081117" cy="8085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R.I.P.D</a:t>
            </a:r>
          </a:p>
        </p:txBody>
      </p:sp>
      <p:sp>
        <p:nvSpPr>
          <p:cNvPr id="12" name="Arrow: Right 11">
            <a:extLst>
              <a:ext uri="{FF2B5EF4-FFF2-40B4-BE49-F238E27FC236}">
                <a16:creationId xmlns:a16="http://schemas.microsoft.com/office/drawing/2014/main" id="{FD0366B8-5060-4C03-8A6A-ACFE480A1C03}"/>
              </a:ext>
            </a:extLst>
          </p:cNvPr>
          <p:cNvSpPr/>
          <p:nvPr/>
        </p:nvSpPr>
        <p:spPr>
          <a:xfrm>
            <a:off x="5975888" y="4761517"/>
            <a:ext cx="1938176" cy="1537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 Men Who Stare at Goats</a:t>
            </a:r>
          </a:p>
        </p:txBody>
      </p:sp>
    </p:spTree>
    <p:extLst>
      <p:ext uri="{BB962C8B-B14F-4D97-AF65-F5344CB8AC3E}">
        <p14:creationId xmlns:p14="http://schemas.microsoft.com/office/powerpoint/2010/main" val="150177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C85F8-BDD9-477F-8619-7B88EF7AFAF5}"/>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GB">
                <a:solidFill>
                  <a:schemeClr val="bg1"/>
                </a:solidFill>
              </a:rPr>
              <a:t>Degrees of Separation</a:t>
            </a:r>
          </a:p>
        </p:txBody>
      </p:sp>
      <p:sp>
        <p:nvSpPr>
          <p:cNvPr id="3" name="Content Placeholder 2">
            <a:extLst>
              <a:ext uri="{FF2B5EF4-FFF2-40B4-BE49-F238E27FC236}">
                <a16:creationId xmlns:a16="http://schemas.microsoft.com/office/drawing/2014/main" id="{E9210A1F-1FC2-442D-A1F5-512431DC8DF8}"/>
              </a:ext>
            </a:extLst>
          </p:cNvPr>
          <p:cNvSpPr>
            <a:spLocks noGrp="1"/>
          </p:cNvSpPr>
          <p:nvPr>
            <p:ph idx="1"/>
          </p:nvPr>
        </p:nvSpPr>
        <p:spPr>
          <a:xfrm>
            <a:off x="643468" y="2638043"/>
            <a:ext cx="3363974" cy="3873447"/>
          </a:xfrm>
        </p:spPr>
        <p:txBody>
          <a:bodyPr>
            <a:normAutofit/>
          </a:bodyPr>
          <a:lstStyle/>
          <a:p>
            <a:r>
              <a:rPr lang="en-GB" dirty="0">
                <a:solidFill>
                  <a:schemeClr val="bg1"/>
                </a:solidFill>
              </a:rPr>
              <a:t>Can think of each actor as a node in a tree. Links between nodes are films shared between actors.</a:t>
            </a:r>
          </a:p>
          <a:p>
            <a:r>
              <a:rPr lang="en-GB" dirty="0">
                <a:solidFill>
                  <a:schemeClr val="bg1"/>
                </a:solidFill>
              </a:rPr>
              <a:t>We know that we can treat a tree in exactly the same way as we treated a maze</a:t>
            </a:r>
          </a:p>
          <a:p>
            <a:r>
              <a:rPr lang="en-GB" dirty="0">
                <a:solidFill>
                  <a:schemeClr val="bg1"/>
                </a:solidFill>
              </a:rPr>
              <a:t>Given a database of films and actors in said films, we can calculate the degree of separation between two actors.</a:t>
            </a:r>
          </a:p>
        </p:txBody>
      </p:sp>
      <p:pic>
        <p:nvPicPr>
          <p:cNvPr id="3074" name="Picture 2" descr="Six degrees of separation - Wikiwand">
            <a:extLst>
              <a:ext uri="{FF2B5EF4-FFF2-40B4-BE49-F238E27FC236}">
                <a16:creationId xmlns:a16="http://schemas.microsoft.com/office/drawing/2014/main" id="{1F819D40-31DA-408A-8E49-1A38A0EA7A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3" y="1512404"/>
            <a:ext cx="6250769" cy="367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12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8AC28-0B1C-4798-9FEC-CDC30198D064}"/>
              </a:ext>
            </a:extLst>
          </p:cNvPr>
          <p:cNvSpPr>
            <a:spLocks noGrp="1"/>
          </p:cNvSpPr>
          <p:nvPr>
            <p:ph type="title"/>
          </p:nvPr>
        </p:nvSpPr>
        <p:spPr>
          <a:xfrm>
            <a:off x="2149321" y="281299"/>
            <a:ext cx="7729728" cy="1188720"/>
          </a:xfrm>
        </p:spPr>
        <p:txBody>
          <a:bodyPr/>
          <a:lstStyle/>
          <a:p>
            <a:r>
              <a:rPr lang="en-GB" dirty="0"/>
              <a:t>Separation</a:t>
            </a:r>
          </a:p>
        </p:txBody>
      </p:sp>
      <p:sp>
        <p:nvSpPr>
          <p:cNvPr id="3" name="Content Placeholder 2">
            <a:extLst>
              <a:ext uri="{FF2B5EF4-FFF2-40B4-BE49-F238E27FC236}">
                <a16:creationId xmlns:a16="http://schemas.microsoft.com/office/drawing/2014/main" id="{6A36414E-B340-42F8-9337-1D14A535C69C}"/>
              </a:ext>
            </a:extLst>
          </p:cNvPr>
          <p:cNvSpPr>
            <a:spLocks noGrp="1"/>
          </p:cNvSpPr>
          <p:nvPr>
            <p:ph idx="1"/>
          </p:nvPr>
        </p:nvSpPr>
        <p:spPr>
          <a:xfrm>
            <a:off x="1020278" y="2088682"/>
            <a:ext cx="9480884" cy="3651345"/>
          </a:xfrm>
        </p:spPr>
        <p:txBody>
          <a:bodyPr/>
          <a:lstStyle/>
          <a:p>
            <a:r>
              <a:rPr lang="en-GB" dirty="0"/>
              <a:t>We want to find lowest number of possible links. Should we apply DFS or BFS?</a:t>
            </a:r>
          </a:p>
          <a:p>
            <a:r>
              <a:rPr lang="en-GB" dirty="0"/>
              <a:t>Let’s design a system that can calculate degree of separation.</a:t>
            </a:r>
          </a:p>
        </p:txBody>
      </p:sp>
      <p:sp>
        <p:nvSpPr>
          <p:cNvPr id="4" name="Rectangle 3">
            <a:extLst>
              <a:ext uri="{FF2B5EF4-FFF2-40B4-BE49-F238E27FC236}">
                <a16:creationId xmlns:a16="http://schemas.microsoft.com/office/drawing/2014/main" id="{5816833A-E9FB-4475-896F-C9196858D321}"/>
              </a:ext>
            </a:extLst>
          </p:cNvPr>
          <p:cNvSpPr/>
          <p:nvPr/>
        </p:nvSpPr>
        <p:spPr>
          <a:xfrm>
            <a:off x="3503596" y="3984859"/>
            <a:ext cx="5207267" cy="16411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BFS search on database of movies</a:t>
            </a:r>
          </a:p>
        </p:txBody>
      </p:sp>
      <p:cxnSp>
        <p:nvCxnSpPr>
          <p:cNvPr id="6" name="Straight Arrow Connector 5">
            <a:extLst>
              <a:ext uri="{FF2B5EF4-FFF2-40B4-BE49-F238E27FC236}">
                <a16:creationId xmlns:a16="http://schemas.microsoft.com/office/drawing/2014/main" id="{3067AA63-C6B2-429B-B91F-CB02D4050ADF}"/>
              </a:ext>
            </a:extLst>
          </p:cNvPr>
          <p:cNvCxnSpPr>
            <a:cxnSpLocks/>
          </p:cNvCxnSpPr>
          <p:nvPr/>
        </p:nvCxnSpPr>
        <p:spPr>
          <a:xfrm>
            <a:off x="2489736" y="4162203"/>
            <a:ext cx="925629" cy="374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D9AE6D39-9EB5-4DAB-A76A-D68FE0628200}"/>
              </a:ext>
            </a:extLst>
          </p:cNvPr>
          <p:cNvSpPr/>
          <p:nvPr/>
        </p:nvSpPr>
        <p:spPr>
          <a:xfrm>
            <a:off x="1283369" y="3874167"/>
            <a:ext cx="1236846" cy="654519"/>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Actor1</a:t>
            </a:r>
          </a:p>
        </p:txBody>
      </p:sp>
      <p:sp>
        <p:nvSpPr>
          <p:cNvPr id="9" name="Oval 8">
            <a:extLst>
              <a:ext uri="{FF2B5EF4-FFF2-40B4-BE49-F238E27FC236}">
                <a16:creationId xmlns:a16="http://schemas.microsoft.com/office/drawing/2014/main" id="{61D8D6AE-7698-4135-BFE3-EDB19AA9EDD0}"/>
              </a:ext>
            </a:extLst>
          </p:cNvPr>
          <p:cNvSpPr/>
          <p:nvPr/>
        </p:nvSpPr>
        <p:spPr>
          <a:xfrm>
            <a:off x="1283369" y="4873592"/>
            <a:ext cx="1325077" cy="569494"/>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Actor 2</a:t>
            </a:r>
          </a:p>
        </p:txBody>
      </p:sp>
      <p:cxnSp>
        <p:nvCxnSpPr>
          <p:cNvPr id="11" name="Straight Arrow Connector 10">
            <a:extLst>
              <a:ext uri="{FF2B5EF4-FFF2-40B4-BE49-F238E27FC236}">
                <a16:creationId xmlns:a16="http://schemas.microsoft.com/office/drawing/2014/main" id="{C6029ED1-EE77-4AF4-A2BD-E30BD7F1698E}"/>
              </a:ext>
            </a:extLst>
          </p:cNvPr>
          <p:cNvCxnSpPr>
            <a:cxnSpLocks/>
          </p:cNvCxnSpPr>
          <p:nvPr/>
        </p:nvCxnSpPr>
        <p:spPr>
          <a:xfrm flipV="1">
            <a:off x="2608446" y="4873592"/>
            <a:ext cx="837398" cy="2270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209328C-92EF-41D0-9694-8683ED6FC77C}"/>
              </a:ext>
            </a:extLst>
          </p:cNvPr>
          <p:cNvCxnSpPr/>
          <p:nvPr/>
        </p:nvCxnSpPr>
        <p:spPr>
          <a:xfrm>
            <a:off x="8778240" y="4692316"/>
            <a:ext cx="847023" cy="67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8C77ECD3-EA59-4D6D-AB4B-F374B12CBF3A}"/>
              </a:ext>
            </a:extLst>
          </p:cNvPr>
          <p:cNvSpPr/>
          <p:nvPr/>
        </p:nvSpPr>
        <p:spPr>
          <a:xfrm>
            <a:off x="9702264" y="4201426"/>
            <a:ext cx="1713297" cy="117428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Degree of Separation</a:t>
            </a:r>
          </a:p>
        </p:txBody>
      </p:sp>
    </p:spTree>
    <p:extLst>
      <p:ext uri="{BB962C8B-B14F-4D97-AF65-F5344CB8AC3E}">
        <p14:creationId xmlns:p14="http://schemas.microsoft.com/office/powerpoint/2010/main" val="102527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7" grpId="0" animBg="1"/>
      <p:bldP spid="9"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00CE-02F6-4509-BD31-B82C7B0EE176}"/>
              </a:ext>
            </a:extLst>
          </p:cNvPr>
          <p:cNvSpPr>
            <a:spLocks noGrp="1"/>
          </p:cNvSpPr>
          <p:nvPr>
            <p:ph type="title"/>
          </p:nvPr>
        </p:nvSpPr>
        <p:spPr>
          <a:xfrm>
            <a:off x="8349595" y="479887"/>
            <a:ext cx="3077196" cy="516995"/>
          </a:xfrm>
        </p:spPr>
        <p:txBody>
          <a:bodyPr>
            <a:normAutofit fontScale="90000"/>
          </a:bodyPr>
          <a:lstStyle/>
          <a:p>
            <a:r>
              <a:rPr lang="en-GB" dirty="0"/>
              <a:t>Separation</a:t>
            </a:r>
          </a:p>
        </p:txBody>
      </p:sp>
      <p:sp>
        <p:nvSpPr>
          <p:cNvPr id="3" name="Content Placeholder 2">
            <a:extLst>
              <a:ext uri="{FF2B5EF4-FFF2-40B4-BE49-F238E27FC236}">
                <a16:creationId xmlns:a16="http://schemas.microsoft.com/office/drawing/2014/main" id="{2D257FA0-C5C1-4201-AA79-31271B866AD0}"/>
              </a:ext>
            </a:extLst>
          </p:cNvPr>
          <p:cNvSpPr>
            <a:spLocks noGrp="1"/>
          </p:cNvSpPr>
          <p:nvPr>
            <p:ph idx="1"/>
          </p:nvPr>
        </p:nvSpPr>
        <p:spPr>
          <a:xfrm>
            <a:off x="0" y="122379"/>
            <a:ext cx="7729728" cy="6448926"/>
          </a:xfrm>
        </p:spPr>
        <p:txBody>
          <a:bodyPr>
            <a:normAutofit lnSpcReduction="10000"/>
          </a:bodyPr>
          <a:lstStyle/>
          <a:p>
            <a:r>
              <a:rPr lang="en-GB" dirty="0"/>
              <a:t>Let </a:t>
            </a:r>
            <a:r>
              <a:rPr lang="en-GB" dirty="0" err="1"/>
              <a:t>allFilms</a:t>
            </a:r>
            <a:r>
              <a:rPr lang="en-GB" dirty="0"/>
              <a:t>(</a:t>
            </a:r>
            <a:r>
              <a:rPr lang="en-GB" dirty="0" err="1"/>
              <a:t>actorName</a:t>
            </a:r>
            <a:r>
              <a:rPr lang="en-GB" dirty="0"/>
              <a:t>) be the function that gets all films a given actor has been in. This can be though of as getting all tree vertices (lines) leading into a specific node.</a:t>
            </a:r>
          </a:p>
          <a:p>
            <a:r>
              <a:rPr lang="en-GB" dirty="0"/>
              <a:t>Let </a:t>
            </a:r>
            <a:r>
              <a:rPr lang="en-GB" dirty="0" err="1"/>
              <a:t>allActors</a:t>
            </a:r>
            <a:r>
              <a:rPr lang="en-GB" dirty="0"/>
              <a:t>(</a:t>
            </a:r>
            <a:r>
              <a:rPr lang="en-GB" dirty="0" err="1"/>
              <a:t>filmName</a:t>
            </a:r>
            <a:r>
              <a:rPr lang="en-GB" dirty="0"/>
              <a:t>) be the function that gets all actors in a given film. This can be thought of as getting all tree nodes that have a certain vertex (line) leading into them.</a:t>
            </a:r>
          </a:p>
          <a:p>
            <a:r>
              <a:rPr lang="en-GB" dirty="0"/>
              <a:t>Let f = </a:t>
            </a:r>
            <a:r>
              <a:rPr lang="en-GB" dirty="0" err="1"/>
              <a:t>allFilms</a:t>
            </a:r>
            <a:r>
              <a:rPr lang="en-GB" dirty="0"/>
              <a:t>(</a:t>
            </a:r>
            <a:r>
              <a:rPr lang="en-GB" dirty="0" err="1"/>
              <a:t>actorName</a:t>
            </a:r>
            <a:r>
              <a:rPr lang="en-GB" dirty="0"/>
              <a:t>). If we iterate through all films stored in f, we can find all actors that star in the same film.</a:t>
            </a:r>
          </a:p>
          <a:p>
            <a:r>
              <a:rPr lang="en-GB" dirty="0" err="1"/>
              <a:t>getAllActorsLinked</a:t>
            </a:r>
            <a:r>
              <a:rPr lang="en-GB" dirty="0"/>
              <a:t>(</a:t>
            </a:r>
            <a:r>
              <a:rPr lang="en-GB" dirty="0" err="1"/>
              <a:t>actorName</a:t>
            </a:r>
            <a:r>
              <a:rPr lang="en-GB" dirty="0"/>
              <a:t>){</a:t>
            </a:r>
          </a:p>
          <a:p>
            <a:pPr marL="0" indent="0">
              <a:buNone/>
            </a:pPr>
            <a:r>
              <a:rPr lang="en-GB" dirty="0"/>
              <a:t>	</a:t>
            </a:r>
            <a:r>
              <a:rPr lang="en-GB" dirty="0" err="1"/>
              <a:t>allActors</a:t>
            </a:r>
            <a:r>
              <a:rPr lang="en-GB" dirty="0"/>
              <a:t> is list</a:t>
            </a:r>
          </a:p>
          <a:p>
            <a:pPr marL="0" indent="0">
              <a:buNone/>
            </a:pPr>
            <a:r>
              <a:rPr lang="en-GB" dirty="0"/>
              <a:t>	f = </a:t>
            </a:r>
            <a:r>
              <a:rPr lang="en-GB" dirty="0" err="1"/>
              <a:t>allFilms</a:t>
            </a:r>
            <a:r>
              <a:rPr lang="en-GB" dirty="0"/>
              <a:t>(</a:t>
            </a:r>
            <a:r>
              <a:rPr lang="en-GB" dirty="0" err="1"/>
              <a:t>actorName</a:t>
            </a:r>
            <a:r>
              <a:rPr lang="en-GB" dirty="0"/>
              <a:t>)</a:t>
            </a:r>
          </a:p>
          <a:p>
            <a:pPr marL="0" indent="0">
              <a:buNone/>
            </a:pPr>
            <a:r>
              <a:rPr lang="en-GB" dirty="0"/>
              <a:t>	for (</a:t>
            </a:r>
            <a:r>
              <a:rPr lang="en-GB" dirty="0" err="1"/>
              <a:t>FilmName</a:t>
            </a:r>
            <a:r>
              <a:rPr lang="en-GB" dirty="0"/>
              <a:t> </a:t>
            </a:r>
            <a:r>
              <a:rPr lang="en-GB" dirty="0" err="1"/>
              <a:t>fName</a:t>
            </a:r>
            <a:r>
              <a:rPr lang="en-GB" dirty="0"/>
              <a:t> : f){</a:t>
            </a:r>
          </a:p>
          <a:p>
            <a:pPr marL="0" indent="0">
              <a:buNone/>
            </a:pPr>
            <a:r>
              <a:rPr lang="en-GB" dirty="0"/>
              <a:t>		</a:t>
            </a:r>
            <a:r>
              <a:rPr lang="en-GB" dirty="0" err="1"/>
              <a:t>allActors.add</a:t>
            </a:r>
            <a:r>
              <a:rPr lang="en-GB" dirty="0"/>
              <a:t>(</a:t>
            </a:r>
            <a:r>
              <a:rPr lang="en-GB" dirty="0" err="1"/>
              <a:t>allActors</a:t>
            </a:r>
            <a:r>
              <a:rPr lang="en-GB" dirty="0"/>
              <a:t>(</a:t>
            </a:r>
            <a:r>
              <a:rPr lang="en-GB" dirty="0" err="1"/>
              <a:t>fName</a:t>
            </a:r>
            <a:r>
              <a:rPr lang="en-GB" dirty="0"/>
              <a:t>))</a:t>
            </a:r>
          </a:p>
          <a:p>
            <a:pPr marL="0" indent="0">
              <a:buNone/>
            </a:pPr>
            <a:r>
              <a:rPr lang="en-GB" dirty="0"/>
              <a:t>	}</a:t>
            </a:r>
          </a:p>
          <a:p>
            <a:pPr marL="0" indent="0">
              <a:buNone/>
            </a:pPr>
            <a:r>
              <a:rPr lang="en-GB" dirty="0"/>
              <a:t>	</a:t>
            </a:r>
            <a:r>
              <a:rPr lang="en-GB" dirty="0" err="1"/>
              <a:t>allActors.removeDuplicates</a:t>
            </a:r>
            <a:r>
              <a:rPr lang="en-GB" dirty="0"/>
              <a:t>()</a:t>
            </a:r>
          </a:p>
          <a:p>
            <a:pPr marL="0" indent="0">
              <a:buNone/>
            </a:pPr>
            <a:r>
              <a:rPr lang="en-GB" dirty="0"/>
              <a:t>	</a:t>
            </a:r>
            <a:r>
              <a:rPr lang="en-GB" dirty="0" err="1"/>
              <a:t>allActors.remove</a:t>
            </a:r>
            <a:r>
              <a:rPr lang="en-GB" dirty="0"/>
              <a:t>(</a:t>
            </a:r>
            <a:r>
              <a:rPr lang="en-GB" dirty="0" err="1"/>
              <a:t>actorName</a:t>
            </a:r>
            <a:r>
              <a:rPr lang="en-GB" dirty="0"/>
              <a:t>)</a:t>
            </a:r>
          </a:p>
          <a:p>
            <a:pPr marL="0" indent="0">
              <a:buNone/>
            </a:pPr>
            <a:r>
              <a:rPr lang="en-GB" dirty="0"/>
              <a:t>	return </a:t>
            </a:r>
            <a:r>
              <a:rPr lang="en-GB" dirty="0" err="1"/>
              <a:t>allActors</a:t>
            </a:r>
            <a:endParaRPr lang="en-GB" dirty="0"/>
          </a:p>
          <a:p>
            <a:pPr marL="0" indent="0">
              <a:buNone/>
            </a:pPr>
            <a:r>
              <a:rPr lang="en-GB" dirty="0"/>
              <a:t>}</a:t>
            </a:r>
          </a:p>
          <a:p>
            <a:pPr marL="0" indent="0">
              <a:buNone/>
            </a:pPr>
            <a:endParaRPr lang="en-GB" dirty="0"/>
          </a:p>
        </p:txBody>
      </p:sp>
      <p:grpSp>
        <p:nvGrpSpPr>
          <p:cNvPr id="11" name="Group 10">
            <a:extLst>
              <a:ext uri="{FF2B5EF4-FFF2-40B4-BE49-F238E27FC236}">
                <a16:creationId xmlns:a16="http://schemas.microsoft.com/office/drawing/2014/main" id="{E6AC3041-D41C-4AA0-B00A-D986EA834732}"/>
              </a:ext>
            </a:extLst>
          </p:cNvPr>
          <p:cNvGrpSpPr/>
          <p:nvPr/>
        </p:nvGrpSpPr>
        <p:grpSpPr>
          <a:xfrm>
            <a:off x="4020620" y="5218956"/>
            <a:ext cx="7729728" cy="1352349"/>
            <a:chOff x="1283369" y="3874167"/>
            <a:chExt cx="10132192" cy="1751799"/>
          </a:xfrm>
        </p:grpSpPr>
        <p:sp>
          <p:nvSpPr>
            <p:cNvPr id="4" name="Rectangle 3">
              <a:extLst>
                <a:ext uri="{FF2B5EF4-FFF2-40B4-BE49-F238E27FC236}">
                  <a16:creationId xmlns:a16="http://schemas.microsoft.com/office/drawing/2014/main" id="{8E1EFB01-B0B6-4A39-A67D-F72ABDB9A7ED}"/>
                </a:ext>
              </a:extLst>
            </p:cNvPr>
            <p:cNvSpPr/>
            <p:nvPr/>
          </p:nvSpPr>
          <p:spPr>
            <a:xfrm>
              <a:off x="3503596" y="3984859"/>
              <a:ext cx="5207267" cy="16411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BFS search on database of movies</a:t>
              </a:r>
            </a:p>
          </p:txBody>
        </p:sp>
        <p:cxnSp>
          <p:nvCxnSpPr>
            <p:cNvPr id="5" name="Straight Arrow Connector 4">
              <a:extLst>
                <a:ext uri="{FF2B5EF4-FFF2-40B4-BE49-F238E27FC236}">
                  <a16:creationId xmlns:a16="http://schemas.microsoft.com/office/drawing/2014/main" id="{A83035D1-42DB-41BB-99D4-9E328DC46BFF}"/>
                </a:ext>
              </a:extLst>
            </p:cNvPr>
            <p:cNvCxnSpPr>
              <a:cxnSpLocks/>
            </p:cNvCxnSpPr>
            <p:nvPr/>
          </p:nvCxnSpPr>
          <p:spPr>
            <a:xfrm>
              <a:off x="2489736" y="4162203"/>
              <a:ext cx="925629" cy="374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9A894B39-6A7B-41AD-A096-987F03A542F1}"/>
                </a:ext>
              </a:extLst>
            </p:cNvPr>
            <p:cNvSpPr/>
            <p:nvPr/>
          </p:nvSpPr>
          <p:spPr>
            <a:xfrm>
              <a:off x="1283369" y="3874167"/>
              <a:ext cx="1236846" cy="654519"/>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Actor1</a:t>
              </a:r>
            </a:p>
          </p:txBody>
        </p:sp>
        <p:sp>
          <p:nvSpPr>
            <p:cNvPr id="7" name="Oval 6">
              <a:extLst>
                <a:ext uri="{FF2B5EF4-FFF2-40B4-BE49-F238E27FC236}">
                  <a16:creationId xmlns:a16="http://schemas.microsoft.com/office/drawing/2014/main" id="{33014B88-8E36-4A76-B379-1F10608FA0DC}"/>
                </a:ext>
              </a:extLst>
            </p:cNvPr>
            <p:cNvSpPr/>
            <p:nvPr/>
          </p:nvSpPr>
          <p:spPr>
            <a:xfrm>
              <a:off x="1283369" y="4873592"/>
              <a:ext cx="1325077" cy="569494"/>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Actor 2</a:t>
              </a:r>
            </a:p>
          </p:txBody>
        </p:sp>
        <p:cxnSp>
          <p:nvCxnSpPr>
            <p:cNvPr id="8" name="Straight Arrow Connector 7">
              <a:extLst>
                <a:ext uri="{FF2B5EF4-FFF2-40B4-BE49-F238E27FC236}">
                  <a16:creationId xmlns:a16="http://schemas.microsoft.com/office/drawing/2014/main" id="{92D50267-9927-46F4-BF3C-735205DDD739}"/>
                </a:ext>
              </a:extLst>
            </p:cNvPr>
            <p:cNvCxnSpPr>
              <a:cxnSpLocks/>
            </p:cNvCxnSpPr>
            <p:nvPr/>
          </p:nvCxnSpPr>
          <p:spPr>
            <a:xfrm flipV="1">
              <a:off x="2608446" y="4873592"/>
              <a:ext cx="837398" cy="2270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D10FC1BD-E916-4727-9EAD-5789103A92DA}"/>
                </a:ext>
              </a:extLst>
            </p:cNvPr>
            <p:cNvCxnSpPr/>
            <p:nvPr/>
          </p:nvCxnSpPr>
          <p:spPr>
            <a:xfrm>
              <a:off x="8778240" y="4692316"/>
              <a:ext cx="847023" cy="67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C36B7380-3A20-4495-9E7A-9F2FDF5E08F2}"/>
                </a:ext>
              </a:extLst>
            </p:cNvPr>
            <p:cNvSpPr/>
            <p:nvPr/>
          </p:nvSpPr>
          <p:spPr>
            <a:xfrm>
              <a:off x="9625263" y="3984859"/>
              <a:ext cx="1790298" cy="139085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Degree of Separation</a:t>
              </a:r>
            </a:p>
          </p:txBody>
        </p:sp>
      </p:grpSp>
      <p:pic>
        <p:nvPicPr>
          <p:cNvPr id="12" name="Picture 11">
            <a:extLst>
              <a:ext uri="{FF2B5EF4-FFF2-40B4-BE49-F238E27FC236}">
                <a16:creationId xmlns:a16="http://schemas.microsoft.com/office/drawing/2014/main" id="{C0CB9495-46AE-478C-AF5C-113CF56D3305}"/>
              </a:ext>
            </a:extLst>
          </p:cNvPr>
          <p:cNvPicPr>
            <a:picLocks noChangeAspect="1"/>
          </p:cNvPicPr>
          <p:nvPr/>
        </p:nvPicPr>
        <p:blipFill>
          <a:blip r:embed="rId2"/>
          <a:stretch>
            <a:fillRect/>
          </a:stretch>
        </p:blipFill>
        <p:spPr>
          <a:xfrm>
            <a:off x="6547567" y="2257125"/>
            <a:ext cx="4879224" cy="2870412"/>
          </a:xfrm>
          <a:prstGeom prst="rect">
            <a:avLst/>
          </a:prstGeom>
        </p:spPr>
      </p:pic>
    </p:spTree>
    <p:extLst>
      <p:ext uri="{BB962C8B-B14F-4D97-AF65-F5344CB8AC3E}">
        <p14:creationId xmlns:p14="http://schemas.microsoft.com/office/powerpoint/2010/main" val="53329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C746C-EA07-4E8C-81F1-24827B2BCFBB}"/>
              </a:ext>
            </a:extLst>
          </p:cNvPr>
          <p:cNvSpPr>
            <a:spLocks noGrp="1"/>
          </p:cNvSpPr>
          <p:nvPr>
            <p:ph type="title"/>
          </p:nvPr>
        </p:nvSpPr>
        <p:spPr>
          <a:xfrm>
            <a:off x="2183009" y="194671"/>
            <a:ext cx="7729728" cy="1188720"/>
          </a:xfrm>
        </p:spPr>
        <p:txBody>
          <a:bodyPr/>
          <a:lstStyle/>
          <a:p>
            <a:r>
              <a:rPr lang="en-GB" dirty="0"/>
              <a:t>Separation</a:t>
            </a:r>
          </a:p>
        </p:txBody>
      </p:sp>
      <p:sp>
        <p:nvSpPr>
          <p:cNvPr id="3" name="Content Placeholder 2">
            <a:extLst>
              <a:ext uri="{FF2B5EF4-FFF2-40B4-BE49-F238E27FC236}">
                <a16:creationId xmlns:a16="http://schemas.microsoft.com/office/drawing/2014/main" id="{C3D8FE6E-92C7-49A8-8122-F8678F01066C}"/>
              </a:ext>
            </a:extLst>
          </p:cNvPr>
          <p:cNvSpPr>
            <a:spLocks noGrp="1"/>
          </p:cNvSpPr>
          <p:nvPr>
            <p:ph idx="1"/>
          </p:nvPr>
        </p:nvSpPr>
        <p:spPr>
          <a:xfrm>
            <a:off x="297975" y="1699858"/>
            <a:ext cx="6167429" cy="3101983"/>
          </a:xfrm>
        </p:spPr>
        <p:txBody>
          <a:bodyPr/>
          <a:lstStyle/>
          <a:p>
            <a:r>
              <a:rPr lang="en-GB" dirty="0"/>
              <a:t>Using pseudocode for BFS, we can now formulate algorithm.</a:t>
            </a:r>
          </a:p>
          <a:p>
            <a:endParaRPr lang="en-GB" dirty="0"/>
          </a:p>
          <a:p>
            <a:endParaRPr lang="en-GB" dirty="0"/>
          </a:p>
          <a:p>
            <a:endParaRPr lang="en-GB" dirty="0"/>
          </a:p>
        </p:txBody>
      </p:sp>
      <p:pic>
        <p:nvPicPr>
          <p:cNvPr id="13" name="Content Placeholder 4">
            <a:extLst>
              <a:ext uri="{FF2B5EF4-FFF2-40B4-BE49-F238E27FC236}">
                <a16:creationId xmlns:a16="http://schemas.microsoft.com/office/drawing/2014/main" id="{C4D30776-BE6F-49CE-A8B5-D54944B05FAD}"/>
              </a:ext>
            </a:extLst>
          </p:cNvPr>
          <p:cNvPicPr>
            <a:picLocks noChangeAspect="1"/>
          </p:cNvPicPr>
          <p:nvPr/>
        </p:nvPicPr>
        <p:blipFill>
          <a:blip r:embed="rId2"/>
          <a:stretch>
            <a:fillRect/>
          </a:stretch>
        </p:blipFill>
        <p:spPr>
          <a:xfrm>
            <a:off x="6539084" y="1584614"/>
            <a:ext cx="5541929" cy="1840417"/>
          </a:xfrm>
          <a:prstGeom prst="rect">
            <a:avLst/>
          </a:prstGeom>
        </p:spPr>
      </p:pic>
      <p:pic>
        <p:nvPicPr>
          <p:cNvPr id="15" name="Picture 14">
            <a:extLst>
              <a:ext uri="{FF2B5EF4-FFF2-40B4-BE49-F238E27FC236}">
                <a16:creationId xmlns:a16="http://schemas.microsoft.com/office/drawing/2014/main" id="{5AB405BD-B37B-4AC8-836D-DB04E6375A34}"/>
              </a:ext>
            </a:extLst>
          </p:cNvPr>
          <p:cNvPicPr>
            <a:picLocks noChangeAspect="1"/>
          </p:cNvPicPr>
          <p:nvPr/>
        </p:nvPicPr>
        <p:blipFill>
          <a:blip r:embed="rId3"/>
          <a:stretch>
            <a:fillRect/>
          </a:stretch>
        </p:blipFill>
        <p:spPr>
          <a:xfrm>
            <a:off x="374460" y="2774815"/>
            <a:ext cx="5913961" cy="3481606"/>
          </a:xfrm>
          <a:prstGeom prst="rect">
            <a:avLst/>
          </a:prstGeom>
        </p:spPr>
      </p:pic>
    </p:spTree>
    <p:extLst>
      <p:ext uri="{BB962C8B-B14F-4D97-AF65-F5344CB8AC3E}">
        <p14:creationId xmlns:p14="http://schemas.microsoft.com/office/powerpoint/2010/main" val="38569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62E8-9068-4B1D-B258-4C12129FE2F1}"/>
              </a:ext>
            </a:extLst>
          </p:cNvPr>
          <p:cNvSpPr>
            <a:spLocks noGrp="1"/>
          </p:cNvSpPr>
          <p:nvPr>
            <p:ph type="title"/>
          </p:nvPr>
        </p:nvSpPr>
        <p:spPr/>
        <p:txBody>
          <a:bodyPr/>
          <a:lstStyle/>
          <a:p>
            <a:pPr algn="ctr"/>
            <a:r>
              <a:rPr lang="en-US" dirty="0"/>
              <a:t>Course Overview</a:t>
            </a:r>
            <a:endParaRPr lang="en-GB" dirty="0"/>
          </a:p>
        </p:txBody>
      </p:sp>
      <p:sp>
        <p:nvSpPr>
          <p:cNvPr id="3" name="Content Placeholder 2">
            <a:extLst>
              <a:ext uri="{FF2B5EF4-FFF2-40B4-BE49-F238E27FC236}">
                <a16:creationId xmlns:a16="http://schemas.microsoft.com/office/drawing/2014/main" id="{40023F22-1397-441B-93AF-B18095EB7DF6}"/>
              </a:ext>
            </a:extLst>
          </p:cNvPr>
          <p:cNvSpPr>
            <a:spLocks noGrp="1"/>
          </p:cNvSpPr>
          <p:nvPr>
            <p:ph idx="1"/>
          </p:nvPr>
        </p:nvSpPr>
        <p:spPr>
          <a:xfrm>
            <a:off x="1409700" y="2638044"/>
            <a:ext cx="9520238" cy="3101983"/>
          </a:xfrm>
        </p:spPr>
        <p:txBody>
          <a:bodyPr>
            <a:normAutofit fontScale="92500" lnSpcReduction="10000"/>
          </a:bodyPr>
          <a:lstStyle/>
          <a:p>
            <a:r>
              <a:rPr lang="en-US" sz="2400" dirty="0"/>
              <a:t>Understanding of the many different types of AI systems.</a:t>
            </a:r>
          </a:p>
          <a:p>
            <a:r>
              <a:rPr lang="en-US" sz="2400" dirty="0"/>
              <a:t>Discuss “hard-coded” AI (i.e., heuristic and algorithmic systems).</a:t>
            </a:r>
          </a:p>
          <a:p>
            <a:r>
              <a:rPr lang="en-US" sz="2400" dirty="0"/>
              <a:t>Some programming (no prior knowledge needed) for some interesting practical examples.</a:t>
            </a:r>
          </a:p>
          <a:p>
            <a:r>
              <a:rPr lang="en-US" sz="2400" dirty="0"/>
              <a:t>Discuss a wide range of AI concepts with references to real world applications (e.g., solving a maze, playing chess or driving a car).</a:t>
            </a:r>
          </a:p>
          <a:p>
            <a:r>
              <a:rPr lang="en-US" sz="2400" dirty="0"/>
              <a:t>Introduction to machine learning – the cutting-edge field of AI that is at the forefront of research.</a:t>
            </a:r>
          </a:p>
          <a:p>
            <a:endParaRPr lang="en-GB" dirty="0"/>
          </a:p>
        </p:txBody>
      </p:sp>
    </p:spTree>
    <p:extLst>
      <p:ext uri="{BB962C8B-B14F-4D97-AF65-F5344CB8AC3E}">
        <p14:creationId xmlns:p14="http://schemas.microsoft.com/office/powerpoint/2010/main" val="43192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2322DD-A394-417B-BC2E-5D9A1E4735B3}"/>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GB">
                <a:solidFill>
                  <a:schemeClr val="bg1"/>
                </a:solidFill>
              </a:rPr>
              <a:t>Separation</a:t>
            </a:r>
          </a:p>
        </p:txBody>
      </p:sp>
      <p:sp>
        <p:nvSpPr>
          <p:cNvPr id="3" name="Content Placeholder 2">
            <a:extLst>
              <a:ext uri="{FF2B5EF4-FFF2-40B4-BE49-F238E27FC236}">
                <a16:creationId xmlns:a16="http://schemas.microsoft.com/office/drawing/2014/main" id="{8B5BB184-B6E3-40F6-8350-AA86F51BBF9A}"/>
              </a:ext>
            </a:extLst>
          </p:cNvPr>
          <p:cNvSpPr>
            <a:spLocks noGrp="1"/>
          </p:cNvSpPr>
          <p:nvPr>
            <p:ph idx="1"/>
          </p:nvPr>
        </p:nvSpPr>
        <p:spPr>
          <a:xfrm>
            <a:off x="643468" y="2638044"/>
            <a:ext cx="3363974" cy="3415622"/>
          </a:xfrm>
        </p:spPr>
        <p:txBody>
          <a:bodyPr>
            <a:normAutofit/>
          </a:bodyPr>
          <a:lstStyle/>
          <a:p>
            <a:r>
              <a:rPr lang="en-GB" dirty="0">
                <a:solidFill>
                  <a:schemeClr val="bg1"/>
                </a:solidFill>
              </a:rPr>
              <a:t>BFS will always give us the lowest possible degrees of separation.</a:t>
            </a:r>
          </a:p>
          <a:p>
            <a:r>
              <a:rPr lang="en-GB" dirty="0">
                <a:solidFill>
                  <a:schemeClr val="bg1"/>
                </a:solidFill>
              </a:rPr>
              <a:t>In fact, there is a website that calculates degree of separation using BFS: </a:t>
            </a:r>
            <a:r>
              <a:rPr lang="en-GB" dirty="0">
                <a:solidFill>
                  <a:schemeClr val="bg1"/>
                </a:solidFill>
                <a:hlinkClick r:id="rId2"/>
              </a:rPr>
              <a:t>https://oracleofbacon.org/</a:t>
            </a:r>
            <a:r>
              <a:rPr lang="en-GB" dirty="0">
                <a:solidFill>
                  <a:schemeClr val="bg1"/>
                </a:solidFill>
              </a:rPr>
              <a:t> </a:t>
            </a:r>
          </a:p>
          <a:p>
            <a:endParaRPr lang="en-GB" dirty="0">
              <a:solidFill>
                <a:schemeClr val="bg1"/>
              </a:solidFill>
            </a:endParaRPr>
          </a:p>
        </p:txBody>
      </p:sp>
      <p:pic>
        <p:nvPicPr>
          <p:cNvPr id="5" name="Picture 4">
            <a:extLst>
              <a:ext uri="{FF2B5EF4-FFF2-40B4-BE49-F238E27FC236}">
                <a16:creationId xmlns:a16="http://schemas.microsoft.com/office/drawing/2014/main" id="{22E8DD3F-1CE4-4A02-9F68-6FBE41A75729}"/>
              </a:ext>
            </a:extLst>
          </p:cNvPr>
          <p:cNvPicPr>
            <a:picLocks noChangeAspect="1"/>
          </p:cNvPicPr>
          <p:nvPr/>
        </p:nvPicPr>
        <p:blipFill>
          <a:blip r:embed="rId3"/>
          <a:stretch>
            <a:fillRect/>
          </a:stretch>
        </p:blipFill>
        <p:spPr>
          <a:xfrm>
            <a:off x="5055383" y="1774135"/>
            <a:ext cx="6760728" cy="3160643"/>
          </a:xfrm>
          <a:prstGeom prst="rect">
            <a:avLst/>
          </a:prstGeom>
        </p:spPr>
      </p:pic>
    </p:spTree>
    <p:extLst>
      <p:ext uri="{BB962C8B-B14F-4D97-AF65-F5344CB8AC3E}">
        <p14:creationId xmlns:p14="http://schemas.microsoft.com/office/powerpoint/2010/main" val="320581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10D99-1240-47D7-8C63-F5AED40A1A1A}"/>
              </a:ext>
            </a:extLst>
          </p:cNvPr>
          <p:cNvSpPr>
            <a:spLocks noGrp="1"/>
          </p:cNvSpPr>
          <p:nvPr>
            <p:ph type="title"/>
          </p:nvPr>
        </p:nvSpPr>
        <p:spPr/>
        <p:txBody>
          <a:bodyPr/>
          <a:lstStyle/>
          <a:p>
            <a:r>
              <a:rPr lang="en-GB" dirty="0"/>
              <a:t>Separation</a:t>
            </a:r>
          </a:p>
        </p:txBody>
      </p:sp>
      <p:sp>
        <p:nvSpPr>
          <p:cNvPr id="3" name="Content Placeholder 2">
            <a:extLst>
              <a:ext uri="{FF2B5EF4-FFF2-40B4-BE49-F238E27FC236}">
                <a16:creationId xmlns:a16="http://schemas.microsoft.com/office/drawing/2014/main" id="{13713C06-7343-4E7E-8F88-563B933FA26A}"/>
              </a:ext>
            </a:extLst>
          </p:cNvPr>
          <p:cNvSpPr>
            <a:spLocks noGrp="1"/>
          </p:cNvSpPr>
          <p:nvPr>
            <p:ph idx="1"/>
          </p:nvPr>
        </p:nvSpPr>
        <p:spPr/>
        <p:txBody>
          <a:bodyPr/>
          <a:lstStyle/>
          <a:p>
            <a:r>
              <a:rPr lang="en-GB" dirty="0"/>
              <a:t>What would we expect to happen if we use DFS instead of BFS?</a:t>
            </a:r>
          </a:p>
          <a:p>
            <a:r>
              <a:rPr lang="en-GB" dirty="0"/>
              <a:t>How would we change algorithm to support DFS?</a:t>
            </a:r>
          </a:p>
          <a:p>
            <a:r>
              <a:rPr lang="en-GB" dirty="0"/>
              <a:t>Simply changing the queue data structure to a stack allows us to perform DFS.</a:t>
            </a:r>
          </a:p>
        </p:txBody>
      </p:sp>
      <p:pic>
        <p:nvPicPr>
          <p:cNvPr id="5" name="Picture 4">
            <a:extLst>
              <a:ext uri="{FF2B5EF4-FFF2-40B4-BE49-F238E27FC236}">
                <a16:creationId xmlns:a16="http://schemas.microsoft.com/office/drawing/2014/main" id="{5E4AAEBD-3BF8-405B-95FB-049C3639FBCD}"/>
              </a:ext>
            </a:extLst>
          </p:cNvPr>
          <p:cNvPicPr>
            <a:picLocks noChangeAspect="1"/>
          </p:cNvPicPr>
          <p:nvPr/>
        </p:nvPicPr>
        <p:blipFill>
          <a:blip r:embed="rId2"/>
          <a:stretch>
            <a:fillRect/>
          </a:stretch>
        </p:blipFill>
        <p:spPr>
          <a:xfrm>
            <a:off x="2799679" y="3814118"/>
            <a:ext cx="4657964" cy="2867172"/>
          </a:xfrm>
          <a:prstGeom prst="rect">
            <a:avLst/>
          </a:prstGeom>
        </p:spPr>
      </p:pic>
    </p:spTree>
    <p:extLst>
      <p:ext uri="{BB962C8B-B14F-4D97-AF65-F5344CB8AC3E}">
        <p14:creationId xmlns:p14="http://schemas.microsoft.com/office/powerpoint/2010/main" val="410407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FA0C1-CB73-4F8F-ADED-E273CF226110}"/>
              </a:ext>
            </a:extLst>
          </p:cNvPr>
          <p:cNvSpPr>
            <a:spLocks noGrp="1"/>
          </p:cNvSpPr>
          <p:nvPr>
            <p:ph type="title"/>
          </p:nvPr>
        </p:nvSpPr>
        <p:spPr>
          <a:xfrm>
            <a:off x="2231136" y="213921"/>
            <a:ext cx="7729728" cy="1188720"/>
          </a:xfrm>
        </p:spPr>
        <p:txBody>
          <a:bodyPr/>
          <a:lstStyle/>
          <a:p>
            <a:r>
              <a:rPr lang="en-GB" dirty="0"/>
              <a:t>Separation</a:t>
            </a:r>
          </a:p>
        </p:txBody>
      </p:sp>
      <p:sp>
        <p:nvSpPr>
          <p:cNvPr id="3" name="Content Placeholder 2">
            <a:extLst>
              <a:ext uri="{FF2B5EF4-FFF2-40B4-BE49-F238E27FC236}">
                <a16:creationId xmlns:a16="http://schemas.microsoft.com/office/drawing/2014/main" id="{CC80074A-3EC8-4287-B6F1-056C36FE8602}"/>
              </a:ext>
            </a:extLst>
          </p:cNvPr>
          <p:cNvSpPr>
            <a:spLocks noGrp="1"/>
          </p:cNvSpPr>
          <p:nvPr>
            <p:ph idx="1"/>
          </p:nvPr>
        </p:nvSpPr>
        <p:spPr>
          <a:xfrm>
            <a:off x="2312951" y="1718831"/>
            <a:ext cx="7729728" cy="3101983"/>
          </a:xfrm>
        </p:spPr>
        <p:txBody>
          <a:bodyPr/>
          <a:lstStyle/>
          <a:p>
            <a:r>
              <a:rPr lang="en-GB" dirty="0"/>
              <a:t>I made program that calculates degree of separation using both BFS and DFS. Made quickly so does have bugs.</a:t>
            </a:r>
          </a:p>
          <a:p>
            <a:r>
              <a:rPr lang="en-GB" dirty="0">
                <a:hlinkClick r:id="rId2"/>
              </a:rPr>
              <a:t>https://github.com/PhilipMortimer100/Degree-of-Seperation-Calculator</a:t>
            </a:r>
            <a:endParaRPr lang="en-GB" dirty="0"/>
          </a:p>
          <a:p>
            <a:r>
              <a:rPr lang="en-GB" dirty="0"/>
              <a:t>To run, download and extract. Run “.jar” file, ensuring that Java is installed. “.java” files reveal source code.</a:t>
            </a:r>
          </a:p>
          <a:p>
            <a:r>
              <a:rPr lang="en-GB" dirty="0"/>
              <a:t>Let’s try some names!</a:t>
            </a:r>
          </a:p>
        </p:txBody>
      </p:sp>
      <p:graphicFrame>
        <p:nvGraphicFramePr>
          <p:cNvPr id="4" name="Table 4">
            <a:extLst>
              <a:ext uri="{FF2B5EF4-FFF2-40B4-BE49-F238E27FC236}">
                <a16:creationId xmlns:a16="http://schemas.microsoft.com/office/drawing/2014/main" id="{05232DE3-C1EE-4DC8-8695-3ED5A3AA6572}"/>
              </a:ext>
            </a:extLst>
          </p:cNvPr>
          <p:cNvGraphicFramePr>
            <a:graphicFrameLocks noGrp="1"/>
          </p:cNvGraphicFramePr>
          <p:nvPr>
            <p:extLst>
              <p:ext uri="{D42A27DB-BD31-4B8C-83A1-F6EECF244321}">
                <p14:modId xmlns:p14="http://schemas.microsoft.com/office/powerpoint/2010/main" val="2171692926"/>
              </p:ext>
            </p:extLst>
          </p:nvPr>
        </p:nvGraphicFramePr>
        <p:xfrm>
          <a:off x="1964624" y="4024484"/>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028922895"/>
                    </a:ext>
                  </a:extLst>
                </a:gridCol>
                <a:gridCol w="4064000">
                  <a:extLst>
                    <a:ext uri="{9D8B030D-6E8A-4147-A177-3AD203B41FA5}">
                      <a16:colId xmlns:a16="http://schemas.microsoft.com/office/drawing/2014/main" val="95623724"/>
                    </a:ext>
                  </a:extLst>
                </a:gridCol>
              </a:tblGrid>
              <a:tr h="370840">
                <a:tc>
                  <a:txBody>
                    <a:bodyPr/>
                    <a:lstStyle/>
                    <a:p>
                      <a:r>
                        <a:rPr lang="en-GB" dirty="0"/>
                        <a:t>Actor 1</a:t>
                      </a:r>
                    </a:p>
                  </a:txBody>
                  <a:tcPr/>
                </a:tc>
                <a:tc>
                  <a:txBody>
                    <a:bodyPr/>
                    <a:lstStyle/>
                    <a:p>
                      <a:r>
                        <a:rPr lang="en-GB" dirty="0"/>
                        <a:t>Actor 2</a:t>
                      </a:r>
                    </a:p>
                  </a:txBody>
                  <a:tcPr/>
                </a:tc>
                <a:extLst>
                  <a:ext uri="{0D108BD9-81ED-4DB2-BD59-A6C34878D82A}">
                    <a16:rowId xmlns:a16="http://schemas.microsoft.com/office/drawing/2014/main" val="1793851325"/>
                  </a:ext>
                </a:extLst>
              </a:tr>
              <a:tr h="370840">
                <a:tc>
                  <a:txBody>
                    <a:bodyPr/>
                    <a:lstStyle/>
                    <a:p>
                      <a:r>
                        <a:rPr lang="en-GB" dirty="0"/>
                        <a:t>Tom Hanks</a:t>
                      </a:r>
                    </a:p>
                  </a:txBody>
                  <a:tcPr/>
                </a:tc>
                <a:tc>
                  <a:txBody>
                    <a:bodyPr/>
                    <a:lstStyle/>
                    <a:p>
                      <a:r>
                        <a:rPr lang="en-GB" dirty="0"/>
                        <a:t>Mark Hamill</a:t>
                      </a:r>
                    </a:p>
                  </a:txBody>
                  <a:tcPr/>
                </a:tc>
                <a:extLst>
                  <a:ext uri="{0D108BD9-81ED-4DB2-BD59-A6C34878D82A}">
                    <a16:rowId xmlns:a16="http://schemas.microsoft.com/office/drawing/2014/main" val="1831263525"/>
                  </a:ext>
                </a:extLst>
              </a:tr>
              <a:tr h="370840">
                <a:tc>
                  <a:txBody>
                    <a:bodyPr/>
                    <a:lstStyle/>
                    <a:p>
                      <a:r>
                        <a:rPr lang="en-GB" dirty="0"/>
                        <a:t>Zendaya</a:t>
                      </a:r>
                    </a:p>
                  </a:txBody>
                  <a:tcPr/>
                </a:tc>
                <a:tc>
                  <a:txBody>
                    <a:bodyPr/>
                    <a:lstStyle/>
                    <a:p>
                      <a:r>
                        <a:rPr lang="en-GB" dirty="0"/>
                        <a:t>Scarlett Johansson</a:t>
                      </a:r>
                    </a:p>
                  </a:txBody>
                  <a:tcPr/>
                </a:tc>
                <a:extLst>
                  <a:ext uri="{0D108BD9-81ED-4DB2-BD59-A6C34878D82A}">
                    <a16:rowId xmlns:a16="http://schemas.microsoft.com/office/drawing/2014/main" val="3362122959"/>
                  </a:ext>
                </a:extLst>
              </a:tr>
              <a:tr h="370840">
                <a:tc>
                  <a:txBody>
                    <a:bodyPr/>
                    <a:lstStyle/>
                    <a:p>
                      <a:r>
                        <a:rPr lang="en-GB" dirty="0"/>
                        <a:t>Shane Carruth</a:t>
                      </a:r>
                    </a:p>
                  </a:txBody>
                  <a:tcPr/>
                </a:tc>
                <a:tc>
                  <a:txBody>
                    <a:bodyPr/>
                    <a:lstStyle/>
                    <a:p>
                      <a:r>
                        <a:rPr lang="en-GB" dirty="0"/>
                        <a:t>Kevin Bacon</a:t>
                      </a:r>
                    </a:p>
                  </a:txBody>
                  <a:tcPr/>
                </a:tc>
                <a:extLst>
                  <a:ext uri="{0D108BD9-81ED-4DB2-BD59-A6C34878D82A}">
                    <a16:rowId xmlns:a16="http://schemas.microsoft.com/office/drawing/2014/main" val="2760214867"/>
                  </a:ext>
                </a:extLst>
              </a:tr>
            </a:tbl>
          </a:graphicData>
        </a:graphic>
      </p:graphicFrame>
    </p:spTree>
    <p:extLst>
      <p:ext uri="{BB962C8B-B14F-4D97-AF65-F5344CB8AC3E}">
        <p14:creationId xmlns:p14="http://schemas.microsoft.com/office/powerpoint/2010/main" val="219953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53524-6B63-4A7A-BC9C-67E0F7F5B083}"/>
              </a:ext>
            </a:extLst>
          </p:cNvPr>
          <p:cNvSpPr>
            <a:spLocks noGrp="1"/>
          </p:cNvSpPr>
          <p:nvPr>
            <p:ph type="title"/>
          </p:nvPr>
        </p:nvSpPr>
        <p:spPr>
          <a:xfrm>
            <a:off x="2231136" y="228359"/>
            <a:ext cx="7729728" cy="1188720"/>
          </a:xfrm>
        </p:spPr>
        <p:txBody>
          <a:bodyPr/>
          <a:lstStyle/>
          <a:p>
            <a:r>
              <a:rPr lang="en-GB" dirty="0"/>
              <a:t>Separation</a:t>
            </a:r>
          </a:p>
        </p:txBody>
      </p:sp>
      <p:graphicFrame>
        <p:nvGraphicFramePr>
          <p:cNvPr id="4" name="Table 4">
            <a:extLst>
              <a:ext uri="{FF2B5EF4-FFF2-40B4-BE49-F238E27FC236}">
                <a16:creationId xmlns:a16="http://schemas.microsoft.com/office/drawing/2014/main" id="{6488849B-6AAC-4DBE-954B-42C00233E9F8}"/>
              </a:ext>
            </a:extLst>
          </p:cNvPr>
          <p:cNvGraphicFramePr>
            <a:graphicFrameLocks noGrp="1"/>
          </p:cNvGraphicFramePr>
          <p:nvPr>
            <p:extLst>
              <p:ext uri="{D42A27DB-BD31-4B8C-83A1-F6EECF244321}">
                <p14:modId xmlns:p14="http://schemas.microsoft.com/office/powerpoint/2010/main" val="1213082995"/>
              </p:ext>
            </p:extLst>
          </p:nvPr>
        </p:nvGraphicFramePr>
        <p:xfrm>
          <a:off x="2186006" y="1762547"/>
          <a:ext cx="8128002" cy="303276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028922895"/>
                    </a:ext>
                  </a:extLst>
                </a:gridCol>
                <a:gridCol w="1354667">
                  <a:extLst>
                    <a:ext uri="{9D8B030D-6E8A-4147-A177-3AD203B41FA5}">
                      <a16:colId xmlns:a16="http://schemas.microsoft.com/office/drawing/2014/main" val="95623724"/>
                    </a:ext>
                  </a:extLst>
                </a:gridCol>
                <a:gridCol w="1354667">
                  <a:extLst>
                    <a:ext uri="{9D8B030D-6E8A-4147-A177-3AD203B41FA5}">
                      <a16:colId xmlns:a16="http://schemas.microsoft.com/office/drawing/2014/main" val="1943400746"/>
                    </a:ext>
                  </a:extLst>
                </a:gridCol>
                <a:gridCol w="1354667">
                  <a:extLst>
                    <a:ext uri="{9D8B030D-6E8A-4147-A177-3AD203B41FA5}">
                      <a16:colId xmlns:a16="http://schemas.microsoft.com/office/drawing/2014/main" val="3734262242"/>
                    </a:ext>
                  </a:extLst>
                </a:gridCol>
                <a:gridCol w="1354667">
                  <a:extLst>
                    <a:ext uri="{9D8B030D-6E8A-4147-A177-3AD203B41FA5}">
                      <a16:colId xmlns:a16="http://schemas.microsoft.com/office/drawing/2014/main" val="2744336403"/>
                    </a:ext>
                  </a:extLst>
                </a:gridCol>
                <a:gridCol w="1354667">
                  <a:extLst>
                    <a:ext uri="{9D8B030D-6E8A-4147-A177-3AD203B41FA5}">
                      <a16:colId xmlns:a16="http://schemas.microsoft.com/office/drawing/2014/main" val="3231135017"/>
                    </a:ext>
                  </a:extLst>
                </a:gridCol>
              </a:tblGrid>
              <a:tr h="370840">
                <a:tc rowSpan="2">
                  <a:txBody>
                    <a:bodyPr/>
                    <a:lstStyle/>
                    <a:p>
                      <a:r>
                        <a:rPr lang="en-GB" dirty="0"/>
                        <a:t>Actor 1</a:t>
                      </a:r>
                    </a:p>
                  </a:txBody>
                  <a:tcPr/>
                </a:tc>
                <a:tc rowSpan="2">
                  <a:txBody>
                    <a:bodyPr/>
                    <a:lstStyle/>
                    <a:p>
                      <a:r>
                        <a:rPr lang="en-GB" dirty="0"/>
                        <a:t>Actor 2</a:t>
                      </a:r>
                    </a:p>
                  </a:txBody>
                  <a:tcPr/>
                </a:tc>
                <a:tc gridSpan="2">
                  <a:txBody>
                    <a:bodyPr/>
                    <a:lstStyle/>
                    <a:p>
                      <a:pPr algn="ctr"/>
                      <a:r>
                        <a:rPr lang="en-GB" dirty="0"/>
                        <a:t>BFS</a:t>
                      </a:r>
                    </a:p>
                  </a:txBody>
                  <a:tcPr/>
                </a:tc>
                <a:tc hMerge="1">
                  <a:txBody>
                    <a:bodyPr/>
                    <a:lstStyle/>
                    <a:p>
                      <a:endParaRPr lang="en-GB" dirty="0"/>
                    </a:p>
                  </a:txBody>
                  <a:tcPr/>
                </a:tc>
                <a:tc gridSpan="2">
                  <a:txBody>
                    <a:bodyPr/>
                    <a:lstStyle/>
                    <a:p>
                      <a:pPr algn="ctr"/>
                      <a:r>
                        <a:rPr lang="en-GB" dirty="0"/>
                        <a:t>DFS</a:t>
                      </a:r>
                    </a:p>
                  </a:txBody>
                  <a:tcPr/>
                </a:tc>
                <a:tc hMerge="1">
                  <a:txBody>
                    <a:bodyPr/>
                    <a:lstStyle/>
                    <a:p>
                      <a:endParaRPr lang="en-GB" dirty="0"/>
                    </a:p>
                  </a:txBody>
                  <a:tcPr/>
                </a:tc>
                <a:extLst>
                  <a:ext uri="{0D108BD9-81ED-4DB2-BD59-A6C34878D82A}">
                    <a16:rowId xmlns:a16="http://schemas.microsoft.com/office/drawing/2014/main" val="1793851325"/>
                  </a:ext>
                </a:extLst>
              </a:tr>
              <a:tr h="370840">
                <a:tc vMerge="1">
                  <a:txBody>
                    <a:bodyPr/>
                    <a:lstStyle/>
                    <a:p>
                      <a:endParaRPr lang="en-GB" dirty="0"/>
                    </a:p>
                  </a:txBody>
                  <a:tcPr/>
                </a:tc>
                <a:tc vMerge="1">
                  <a:txBody>
                    <a:bodyPr/>
                    <a:lstStyle/>
                    <a:p>
                      <a:endParaRPr lang="en-GB" dirty="0"/>
                    </a:p>
                  </a:txBody>
                  <a:tcPr/>
                </a:tc>
                <a:tc>
                  <a:txBody>
                    <a:bodyPr/>
                    <a:lstStyle/>
                    <a:p>
                      <a:r>
                        <a:rPr lang="en-GB" dirty="0">
                          <a:solidFill>
                            <a:schemeClr val="bg1"/>
                          </a:solidFill>
                        </a:rPr>
                        <a:t>Degree</a:t>
                      </a:r>
                    </a:p>
                  </a:txBody>
                  <a:tcPr>
                    <a:solidFill>
                      <a:schemeClr val="accent1"/>
                    </a:solidFill>
                  </a:tcPr>
                </a:tc>
                <a:tc>
                  <a:txBody>
                    <a:bodyPr/>
                    <a:lstStyle/>
                    <a:p>
                      <a:r>
                        <a:rPr lang="en-GB" dirty="0">
                          <a:solidFill>
                            <a:schemeClr val="bg1"/>
                          </a:solidFill>
                        </a:rPr>
                        <a:t>Time(s)</a:t>
                      </a:r>
                    </a:p>
                  </a:txBody>
                  <a:tcPr>
                    <a:solidFill>
                      <a:schemeClr val="accent1"/>
                    </a:solidFill>
                  </a:tcPr>
                </a:tc>
                <a:tc>
                  <a:txBody>
                    <a:bodyPr/>
                    <a:lstStyle/>
                    <a:p>
                      <a:r>
                        <a:rPr lang="en-GB" dirty="0">
                          <a:solidFill>
                            <a:schemeClr val="bg1"/>
                          </a:solidFill>
                        </a:rPr>
                        <a:t>Degree</a:t>
                      </a:r>
                    </a:p>
                  </a:txBody>
                  <a:tcPr>
                    <a:solidFill>
                      <a:schemeClr val="accent1"/>
                    </a:solidFill>
                  </a:tcPr>
                </a:tc>
                <a:tc>
                  <a:txBody>
                    <a:bodyPr/>
                    <a:lstStyle/>
                    <a:p>
                      <a:r>
                        <a:rPr lang="en-GB" dirty="0">
                          <a:solidFill>
                            <a:schemeClr val="bg1"/>
                          </a:solidFill>
                        </a:rPr>
                        <a:t>Time(s)</a:t>
                      </a:r>
                    </a:p>
                  </a:txBody>
                  <a:tcPr>
                    <a:solidFill>
                      <a:schemeClr val="accent1"/>
                    </a:solidFill>
                  </a:tcPr>
                </a:tc>
                <a:extLst>
                  <a:ext uri="{0D108BD9-81ED-4DB2-BD59-A6C34878D82A}">
                    <a16:rowId xmlns:a16="http://schemas.microsoft.com/office/drawing/2014/main" val="1671713666"/>
                  </a:ext>
                </a:extLst>
              </a:tr>
              <a:tr h="370840">
                <a:tc>
                  <a:txBody>
                    <a:bodyPr/>
                    <a:lstStyle/>
                    <a:p>
                      <a:r>
                        <a:rPr lang="en-GB" dirty="0"/>
                        <a:t>Tom Hanks</a:t>
                      </a:r>
                    </a:p>
                  </a:txBody>
                  <a:tcPr/>
                </a:tc>
                <a:tc>
                  <a:txBody>
                    <a:bodyPr/>
                    <a:lstStyle/>
                    <a:p>
                      <a:r>
                        <a:rPr lang="en-GB" dirty="0"/>
                        <a:t>Mark Hamill</a:t>
                      </a:r>
                    </a:p>
                  </a:txBody>
                  <a:tcPr/>
                </a:tc>
                <a:tc>
                  <a:txBody>
                    <a:bodyPr/>
                    <a:lstStyle/>
                    <a:p>
                      <a:r>
                        <a:rPr lang="en-GB" dirty="0">
                          <a:solidFill>
                            <a:srgbClr val="00B050"/>
                          </a:solidFill>
                        </a:rPr>
                        <a:t>2</a:t>
                      </a:r>
                    </a:p>
                  </a:txBody>
                  <a:tcPr/>
                </a:tc>
                <a:tc>
                  <a:txBody>
                    <a:bodyPr/>
                    <a:lstStyle/>
                    <a:p>
                      <a:r>
                        <a:rPr lang="en-GB" dirty="0">
                          <a:solidFill>
                            <a:srgbClr val="00B050"/>
                          </a:solidFill>
                        </a:rPr>
                        <a:t>1.4</a:t>
                      </a:r>
                    </a:p>
                  </a:txBody>
                  <a:tcPr/>
                </a:tc>
                <a:tc>
                  <a:txBody>
                    <a:bodyPr/>
                    <a:lstStyle/>
                    <a:p>
                      <a:r>
                        <a:rPr lang="en-GB" dirty="0">
                          <a:solidFill>
                            <a:srgbClr val="FF0000"/>
                          </a:solidFill>
                        </a:rPr>
                        <a:t>1440</a:t>
                      </a:r>
                    </a:p>
                  </a:txBody>
                  <a:tcPr/>
                </a:tc>
                <a:tc>
                  <a:txBody>
                    <a:bodyPr/>
                    <a:lstStyle/>
                    <a:p>
                      <a:r>
                        <a:rPr lang="en-GB" dirty="0">
                          <a:solidFill>
                            <a:srgbClr val="FF0000"/>
                          </a:solidFill>
                        </a:rPr>
                        <a:t>13.4</a:t>
                      </a:r>
                    </a:p>
                  </a:txBody>
                  <a:tcPr/>
                </a:tc>
                <a:extLst>
                  <a:ext uri="{0D108BD9-81ED-4DB2-BD59-A6C34878D82A}">
                    <a16:rowId xmlns:a16="http://schemas.microsoft.com/office/drawing/2014/main" val="1831263525"/>
                  </a:ext>
                </a:extLst>
              </a:tr>
              <a:tr h="370840">
                <a:tc>
                  <a:txBody>
                    <a:bodyPr/>
                    <a:lstStyle/>
                    <a:p>
                      <a:r>
                        <a:rPr lang="en-GB" dirty="0"/>
                        <a:t>Zendaya</a:t>
                      </a:r>
                    </a:p>
                  </a:txBody>
                  <a:tcPr/>
                </a:tc>
                <a:tc>
                  <a:txBody>
                    <a:bodyPr/>
                    <a:lstStyle/>
                    <a:p>
                      <a:r>
                        <a:rPr lang="en-GB" dirty="0"/>
                        <a:t>Scarlett Johansson</a:t>
                      </a:r>
                    </a:p>
                  </a:txBody>
                  <a:tcPr/>
                </a:tc>
                <a:tc>
                  <a:txBody>
                    <a:bodyPr/>
                    <a:lstStyle/>
                    <a:p>
                      <a:r>
                        <a:rPr lang="en-GB" dirty="0">
                          <a:solidFill>
                            <a:srgbClr val="00B050"/>
                          </a:solidFill>
                        </a:rPr>
                        <a:t>2</a:t>
                      </a:r>
                    </a:p>
                  </a:txBody>
                  <a:tcPr/>
                </a:tc>
                <a:tc>
                  <a:txBody>
                    <a:bodyPr/>
                    <a:lstStyle/>
                    <a:p>
                      <a:r>
                        <a:rPr lang="en-GB" dirty="0">
                          <a:solidFill>
                            <a:srgbClr val="00B050"/>
                          </a:solidFill>
                        </a:rPr>
                        <a:t>0.1</a:t>
                      </a:r>
                    </a:p>
                  </a:txBody>
                  <a:tcPr/>
                </a:tc>
                <a:tc>
                  <a:txBody>
                    <a:bodyPr/>
                    <a:lstStyle/>
                    <a:p>
                      <a:r>
                        <a:rPr lang="en-GB" dirty="0">
                          <a:solidFill>
                            <a:srgbClr val="FF0000"/>
                          </a:solidFill>
                        </a:rPr>
                        <a:t>370</a:t>
                      </a:r>
                    </a:p>
                  </a:txBody>
                  <a:tcPr/>
                </a:tc>
                <a:tc>
                  <a:txBody>
                    <a:bodyPr/>
                    <a:lstStyle/>
                    <a:p>
                      <a:r>
                        <a:rPr lang="en-GB" dirty="0">
                          <a:solidFill>
                            <a:srgbClr val="FF0000"/>
                          </a:solidFill>
                        </a:rPr>
                        <a:t>1.1</a:t>
                      </a:r>
                    </a:p>
                  </a:txBody>
                  <a:tcPr/>
                </a:tc>
                <a:extLst>
                  <a:ext uri="{0D108BD9-81ED-4DB2-BD59-A6C34878D82A}">
                    <a16:rowId xmlns:a16="http://schemas.microsoft.com/office/drawing/2014/main" val="3362122959"/>
                  </a:ext>
                </a:extLst>
              </a:tr>
              <a:tr h="370840">
                <a:tc>
                  <a:txBody>
                    <a:bodyPr/>
                    <a:lstStyle/>
                    <a:p>
                      <a:r>
                        <a:rPr lang="en-GB" dirty="0"/>
                        <a:t>Shane Carruth</a:t>
                      </a:r>
                    </a:p>
                  </a:txBody>
                  <a:tcPr/>
                </a:tc>
                <a:tc>
                  <a:txBody>
                    <a:bodyPr/>
                    <a:lstStyle/>
                    <a:p>
                      <a:r>
                        <a:rPr lang="en-GB" dirty="0"/>
                        <a:t>Kevin Bacon</a:t>
                      </a:r>
                    </a:p>
                  </a:txBody>
                  <a:tcPr/>
                </a:tc>
                <a:tc>
                  <a:txBody>
                    <a:bodyPr/>
                    <a:lstStyle/>
                    <a:p>
                      <a:r>
                        <a:rPr lang="en-GB" dirty="0">
                          <a:solidFill>
                            <a:srgbClr val="00B050"/>
                          </a:solidFill>
                        </a:rPr>
                        <a:t>3</a:t>
                      </a:r>
                    </a:p>
                  </a:txBody>
                  <a:tcPr/>
                </a:tc>
                <a:tc>
                  <a:txBody>
                    <a:bodyPr/>
                    <a:lstStyle/>
                    <a:p>
                      <a:r>
                        <a:rPr lang="en-GB" dirty="0">
                          <a:solidFill>
                            <a:srgbClr val="00B050"/>
                          </a:solidFill>
                        </a:rPr>
                        <a:t>0.6</a:t>
                      </a:r>
                    </a:p>
                  </a:txBody>
                  <a:tcPr/>
                </a:tc>
                <a:tc>
                  <a:txBody>
                    <a:bodyPr/>
                    <a:lstStyle/>
                    <a:p>
                      <a:r>
                        <a:rPr lang="en-GB" dirty="0">
                          <a:solidFill>
                            <a:srgbClr val="FF0000"/>
                          </a:solidFill>
                        </a:rPr>
                        <a:t>667</a:t>
                      </a:r>
                    </a:p>
                  </a:txBody>
                  <a:tcPr/>
                </a:tc>
                <a:tc>
                  <a:txBody>
                    <a:bodyPr/>
                    <a:lstStyle/>
                    <a:p>
                      <a:r>
                        <a:rPr lang="en-GB" dirty="0">
                          <a:solidFill>
                            <a:srgbClr val="FF0000"/>
                          </a:solidFill>
                        </a:rPr>
                        <a:t>3.1</a:t>
                      </a:r>
                    </a:p>
                  </a:txBody>
                  <a:tcPr/>
                </a:tc>
                <a:extLst>
                  <a:ext uri="{0D108BD9-81ED-4DB2-BD59-A6C34878D82A}">
                    <a16:rowId xmlns:a16="http://schemas.microsoft.com/office/drawing/2014/main" val="2760214867"/>
                  </a:ext>
                </a:extLst>
              </a:tr>
              <a:tr h="370840">
                <a:tc>
                  <a:txBody>
                    <a:bodyPr/>
                    <a:lstStyle/>
                    <a:p>
                      <a:r>
                        <a:rPr lang="en-GB" dirty="0"/>
                        <a:t>Kevin Bacon</a:t>
                      </a:r>
                    </a:p>
                  </a:txBody>
                  <a:tcPr/>
                </a:tc>
                <a:tc>
                  <a:txBody>
                    <a:bodyPr/>
                    <a:lstStyle/>
                    <a:p>
                      <a:r>
                        <a:rPr lang="en-GB" dirty="0"/>
                        <a:t>Shane Carruth</a:t>
                      </a:r>
                    </a:p>
                  </a:txBody>
                  <a:tcPr/>
                </a:tc>
                <a:tc>
                  <a:txBody>
                    <a:bodyPr/>
                    <a:lstStyle/>
                    <a:p>
                      <a:r>
                        <a:rPr lang="en-GB" dirty="0">
                          <a:solidFill>
                            <a:srgbClr val="FF0000"/>
                          </a:solidFill>
                        </a:rPr>
                        <a:t>N/A</a:t>
                      </a:r>
                    </a:p>
                  </a:txBody>
                  <a:tcPr/>
                </a:tc>
                <a:tc>
                  <a:txBody>
                    <a:bodyPr/>
                    <a:lstStyle/>
                    <a:p>
                      <a:r>
                        <a:rPr lang="en-GB" dirty="0">
                          <a:solidFill>
                            <a:srgbClr val="FF0000"/>
                          </a:solidFill>
                        </a:rPr>
                        <a:t>N/A</a:t>
                      </a:r>
                    </a:p>
                  </a:txBody>
                  <a:tcPr/>
                </a:tc>
                <a:tc>
                  <a:txBody>
                    <a:bodyPr/>
                    <a:lstStyle/>
                    <a:p>
                      <a:r>
                        <a:rPr lang="en-GB" dirty="0">
                          <a:solidFill>
                            <a:srgbClr val="FF0000"/>
                          </a:solidFill>
                        </a:rPr>
                        <a:t>N/A</a:t>
                      </a:r>
                    </a:p>
                  </a:txBody>
                  <a:tcPr/>
                </a:tc>
                <a:tc>
                  <a:txBody>
                    <a:bodyPr/>
                    <a:lstStyle/>
                    <a:p>
                      <a:r>
                        <a:rPr lang="en-GB" dirty="0">
                          <a:solidFill>
                            <a:srgbClr val="FF0000"/>
                          </a:solidFill>
                        </a:rPr>
                        <a:t>N/A</a:t>
                      </a:r>
                    </a:p>
                  </a:txBody>
                  <a:tcPr/>
                </a:tc>
                <a:extLst>
                  <a:ext uri="{0D108BD9-81ED-4DB2-BD59-A6C34878D82A}">
                    <a16:rowId xmlns:a16="http://schemas.microsoft.com/office/drawing/2014/main" val="868395041"/>
                  </a:ext>
                </a:extLst>
              </a:tr>
            </a:tbl>
          </a:graphicData>
        </a:graphic>
      </p:graphicFrame>
    </p:spTree>
    <p:extLst>
      <p:ext uri="{BB962C8B-B14F-4D97-AF65-F5344CB8AC3E}">
        <p14:creationId xmlns:p14="http://schemas.microsoft.com/office/powerpoint/2010/main" val="353303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960ECF-78F1-46D3-B5A0-E808BD976C19}"/>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GB">
                <a:solidFill>
                  <a:schemeClr val="bg1"/>
                </a:solidFill>
              </a:rPr>
              <a:t>Satnav Systems</a:t>
            </a:r>
          </a:p>
        </p:txBody>
      </p:sp>
      <p:sp>
        <p:nvSpPr>
          <p:cNvPr id="3" name="Content Placeholder 2">
            <a:extLst>
              <a:ext uri="{FF2B5EF4-FFF2-40B4-BE49-F238E27FC236}">
                <a16:creationId xmlns:a16="http://schemas.microsoft.com/office/drawing/2014/main" id="{3D5C6347-AB43-46FA-9AC3-E66444D650C3}"/>
              </a:ext>
            </a:extLst>
          </p:cNvPr>
          <p:cNvSpPr>
            <a:spLocks noGrp="1"/>
          </p:cNvSpPr>
          <p:nvPr>
            <p:ph idx="1"/>
          </p:nvPr>
        </p:nvSpPr>
        <p:spPr>
          <a:xfrm>
            <a:off x="643467" y="2638044"/>
            <a:ext cx="6242715" cy="3415622"/>
          </a:xfrm>
        </p:spPr>
        <p:txBody>
          <a:bodyPr>
            <a:normAutofit/>
          </a:bodyPr>
          <a:lstStyle/>
          <a:p>
            <a:pPr>
              <a:lnSpc>
                <a:spcPct val="90000"/>
              </a:lnSpc>
            </a:pPr>
            <a:r>
              <a:rPr lang="en-GB" sz="1700" dirty="0">
                <a:solidFill>
                  <a:schemeClr val="bg1"/>
                </a:solidFill>
              </a:rPr>
              <a:t>Many systems use concepts of DFS and BFS</a:t>
            </a:r>
          </a:p>
          <a:p>
            <a:pPr>
              <a:lnSpc>
                <a:spcPct val="90000"/>
              </a:lnSpc>
            </a:pPr>
            <a:r>
              <a:rPr lang="en-GB" sz="1700" dirty="0">
                <a:solidFill>
                  <a:schemeClr val="bg1"/>
                </a:solidFill>
              </a:rPr>
              <a:t>GPS systems use many ideas from DFS and BFS to produce navigation route</a:t>
            </a:r>
          </a:p>
          <a:p>
            <a:pPr>
              <a:lnSpc>
                <a:spcPct val="90000"/>
              </a:lnSpc>
            </a:pPr>
            <a:r>
              <a:rPr lang="en-GB" sz="1700" dirty="0">
                <a:solidFill>
                  <a:schemeClr val="bg1"/>
                </a:solidFill>
              </a:rPr>
              <a:t>BFS alone is too slow when calculating long distance journeys</a:t>
            </a:r>
          </a:p>
          <a:p>
            <a:pPr>
              <a:lnSpc>
                <a:spcPct val="90000"/>
              </a:lnSpc>
            </a:pPr>
            <a:r>
              <a:rPr lang="en-GB" sz="1700" dirty="0">
                <a:solidFill>
                  <a:schemeClr val="bg1"/>
                </a:solidFill>
              </a:rPr>
              <a:t>We often need algorithms that produce an answer that is good enough</a:t>
            </a:r>
          </a:p>
          <a:p>
            <a:pPr>
              <a:lnSpc>
                <a:spcPct val="90000"/>
              </a:lnSpc>
            </a:pPr>
            <a:r>
              <a:rPr lang="en-GB" sz="1700" dirty="0">
                <a:solidFill>
                  <a:schemeClr val="bg1"/>
                </a:solidFill>
              </a:rPr>
              <a:t>Satnav is just like a maze or a collection of nodes. Each node can be thought to represent some location</a:t>
            </a:r>
          </a:p>
          <a:p>
            <a:pPr>
              <a:lnSpc>
                <a:spcPct val="90000"/>
              </a:lnSpc>
            </a:pPr>
            <a:r>
              <a:rPr lang="en-GB" sz="1700" dirty="0">
                <a:solidFill>
                  <a:schemeClr val="bg1"/>
                </a:solidFill>
              </a:rPr>
              <a:t>Up till now, each line on tree has the same cost. This won’t always be true – some nodes will be more expensive to reach than others.</a:t>
            </a:r>
          </a:p>
        </p:txBody>
      </p:sp>
      <p:pic>
        <p:nvPicPr>
          <p:cNvPr id="4" name="Picture 3" descr="Diagram&#10;&#10;Description automatically generated">
            <a:extLst>
              <a:ext uri="{FF2B5EF4-FFF2-40B4-BE49-F238E27FC236}">
                <a16:creationId xmlns:a16="http://schemas.microsoft.com/office/drawing/2014/main" id="{1C6A81D6-C4D3-4696-BE15-C082AE452AC7}"/>
              </a:ext>
            </a:extLst>
          </p:cNvPr>
          <p:cNvPicPr>
            <a:picLocks noChangeAspect="1"/>
          </p:cNvPicPr>
          <p:nvPr/>
        </p:nvPicPr>
        <p:blipFill>
          <a:blip r:embed="rId2"/>
          <a:stretch>
            <a:fillRect/>
          </a:stretch>
        </p:blipFill>
        <p:spPr>
          <a:xfrm>
            <a:off x="8119870" y="2119981"/>
            <a:ext cx="3428662" cy="2417206"/>
          </a:xfrm>
          <a:prstGeom prst="rect">
            <a:avLst/>
          </a:prstGeom>
        </p:spPr>
      </p:pic>
    </p:spTree>
    <p:extLst>
      <p:ext uri="{BB962C8B-B14F-4D97-AF65-F5344CB8AC3E}">
        <p14:creationId xmlns:p14="http://schemas.microsoft.com/office/powerpoint/2010/main" val="75493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1D78-35A2-429E-8CDB-BEB4CC438ABC}"/>
              </a:ext>
            </a:extLst>
          </p:cNvPr>
          <p:cNvSpPr>
            <a:spLocks noGrp="1"/>
          </p:cNvSpPr>
          <p:nvPr>
            <p:ph type="title"/>
          </p:nvPr>
        </p:nvSpPr>
        <p:spPr>
          <a:xfrm>
            <a:off x="804672" y="964692"/>
            <a:ext cx="5894832" cy="1188720"/>
          </a:xfrm>
        </p:spPr>
        <p:txBody>
          <a:bodyPr>
            <a:normAutofit/>
          </a:bodyPr>
          <a:lstStyle/>
          <a:p>
            <a:r>
              <a:rPr lang="en-GB" dirty="0"/>
              <a:t>Dijkstra’s algorithm</a:t>
            </a:r>
          </a:p>
        </p:txBody>
      </p:sp>
      <p:sp>
        <p:nvSpPr>
          <p:cNvPr id="3" name="Content Placeholder 2">
            <a:extLst>
              <a:ext uri="{FF2B5EF4-FFF2-40B4-BE49-F238E27FC236}">
                <a16:creationId xmlns:a16="http://schemas.microsoft.com/office/drawing/2014/main" id="{246CDA64-C090-4468-A5FE-1D73ED1FA240}"/>
              </a:ext>
            </a:extLst>
          </p:cNvPr>
          <p:cNvSpPr>
            <a:spLocks noGrp="1"/>
          </p:cNvSpPr>
          <p:nvPr>
            <p:ph idx="1"/>
          </p:nvPr>
        </p:nvSpPr>
        <p:spPr>
          <a:xfrm>
            <a:off x="804672" y="2153412"/>
            <a:ext cx="5963317" cy="4196614"/>
          </a:xfrm>
        </p:spPr>
        <p:txBody>
          <a:bodyPr>
            <a:normAutofit/>
          </a:bodyPr>
          <a:lstStyle/>
          <a:p>
            <a:r>
              <a:rPr lang="en-GB" dirty="0"/>
              <a:t>Always finds optimal solution (analogous to BFS)</a:t>
            </a:r>
          </a:p>
          <a:p>
            <a:r>
              <a:rPr lang="en-GB" dirty="0"/>
              <a:t>We want to find distance between two nodes. Say node 0 and node 2.</a:t>
            </a:r>
          </a:p>
          <a:p>
            <a:r>
              <a:rPr lang="en-GB" dirty="0"/>
              <a:t>Initially we label the distance from node 0 to all nodes as infinity.</a:t>
            </a:r>
          </a:p>
          <a:p>
            <a:r>
              <a:rPr lang="en-GB" dirty="0"/>
              <a:t>We look at neighbours of node 0 and update this distance estimate.</a:t>
            </a:r>
          </a:p>
          <a:p>
            <a:r>
              <a:rPr lang="en-GB" dirty="0"/>
              <a:t>We then say node 0 has been visited.</a:t>
            </a:r>
          </a:p>
          <a:p>
            <a:r>
              <a:rPr lang="en-GB" dirty="0"/>
              <a:t>We repeat this process using the node currently perceived to be closest to node 0.</a:t>
            </a:r>
          </a:p>
          <a:p>
            <a:r>
              <a:rPr lang="en-GB" dirty="0"/>
              <a:t>This repeats until node 2 has been visited.</a:t>
            </a:r>
          </a:p>
        </p:txBody>
      </p:sp>
      <p:sp>
        <p:nvSpPr>
          <p:cNvPr id="9" name="Rectangle 8">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144EE35B-9660-45C3-AB60-9214286B8440}"/>
              </a:ext>
            </a:extLst>
          </p:cNvPr>
          <p:cNvPicPr>
            <a:picLocks noChangeAspect="1"/>
          </p:cNvPicPr>
          <p:nvPr/>
        </p:nvPicPr>
        <p:blipFill>
          <a:blip r:embed="rId2"/>
          <a:stretch>
            <a:fillRect/>
          </a:stretch>
        </p:blipFill>
        <p:spPr>
          <a:xfrm>
            <a:off x="7715890" y="2259704"/>
            <a:ext cx="3328416" cy="2346533"/>
          </a:xfrm>
          <a:prstGeom prst="rect">
            <a:avLst/>
          </a:prstGeom>
        </p:spPr>
      </p:pic>
    </p:spTree>
    <p:extLst>
      <p:ext uri="{BB962C8B-B14F-4D97-AF65-F5344CB8AC3E}">
        <p14:creationId xmlns:p14="http://schemas.microsoft.com/office/powerpoint/2010/main" val="67067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10824-8EAC-44C4-AC8A-0BAD2795D38D}"/>
              </a:ext>
            </a:extLst>
          </p:cNvPr>
          <p:cNvSpPr>
            <a:spLocks noGrp="1"/>
          </p:cNvSpPr>
          <p:nvPr>
            <p:ph type="title"/>
          </p:nvPr>
        </p:nvSpPr>
        <p:spPr>
          <a:xfrm>
            <a:off x="2173384" y="228360"/>
            <a:ext cx="7729728" cy="1188720"/>
          </a:xfrm>
        </p:spPr>
        <p:txBody>
          <a:bodyPr/>
          <a:lstStyle/>
          <a:p>
            <a:r>
              <a:rPr lang="en-GB" dirty="0"/>
              <a:t>Dijkstra’s Algorithm</a:t>
            </a:r>
          </a:p>
        </p:txBody>
      </p:sp>
      <p:pic>
        <p:nvPicPr>
          <p:cNvPr id="5122" name="Picture 2" descr="Dijkstra&amp;#39;s algorithm - Wikipedia">
            <a:extLst>
              <a:ext uri="{FF2B5EF4-FFF2-40B4-BE49-F238E27FC236}">
                <a16:creationId xmlns:a16="http://schemas.microsoft.com/office/drawing/2014/main" id="{7C4563DC-E60D-46AC-8D71-CCCCAC20C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090" y="2145524"/>
            <a:ext cx="4037998" cy="40196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ijkstra&amp;#39;s algorithm - Wikipedia">
            <a:extLst>
              <a:ext uri="{FF2B5EF4-FFF2-40B4-BE49-F238E27FC236}">
                <a16:creationId xmlns:a16="http://schemas.microsoft.com/office/drawing/2014/main" id="{76A726F0-BE0B-42ED-BC0D-CE054527036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372005" y="2097157"/>
            <a:ext cx="5212404" cy="4088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8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DC98-B601-4ECF-9944-CFBD30845DD0}"/>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500" dirty="0">
                <a:solidFill>
                  <a:schemeClr val="bg1"/>
                </a:solidFill>
              </a:rPr>
              <a:t>Dijkstra’s Algorithm</a:t>
            </a:r>
          </a:p>
        </p:txBody>
      </p:sp>
      <p:pic>
        <p:nvPicPr>
          <p:cNvPr id="4" name="Content Placeholder 3">
            <a:extLst>
              <a:ext uri="{FF2B5EF4-FFF2-40B4-BE49-F238E27FC236}">
                <a16:creationId xmlns:a16="http://schemas.microsoft.com/office/drawing/2014/main" id="{AA62CB1F-F3CD-48F1-A814-CA46390D24EF}"/>
              </a:ext>
            </a:extLst>
          </p:cNvPr>
          <p:cNvPicPr>
            <a:picLocks noGrp="1" noChangeAspect="1"/>
          </p:cNvPicPr>
          <p:nvPr>
            <p:ph idx="1"/>
          </p:nvPr>
        </p:nvPicPr>
        <p:blipFill>
          <a:blip r:embed="rId2"/>
          <a:stretch>
            <a:fillRect/>
          </a:stretch>
        </p:blipFill>
        <p:spPr>
          <a:xfrm>
            <a:off x="5297763" y="2035905"/>
            <a:ext cx="6250769" cy="2625322"/>
          </a:xfrm>
          <a:prstGeom prst="rect">
            <a:avLst/>
          </a:prstGeom>
        </p:spPr>
      </p:pic>
      <p:sp>
        <p:nvSpPr>
          <p:cNvPr id="6" name="TextBox 5">
            <a:extLst>
              <a:ext uri="{FF2B5EF4-FFF2-40B4-BE49-F238E27FC236}">
                <a16:creationId xmlns:a16="http://schemas.microsoft.com/office/drawing/2014/main" id="{3CF33C3A-1E2D-44FC-92C1-3249DB38B114}"/>
              </a:ext>
            </a:extLst>
          </p:cNvPr>
          <p:cNvSpPr txBox="1"/>
          <p:nvPr/>
        </p:nvSpPr>
        <p:spPr>
          <a:xfrm>
            <a:off x="7320014" y="4661227"/>
            <a:ext cx="3123397" cy="369332"/>
          </a:xfrm>
          <a:prstGeom prst="rect">
            <a:avLst/>
          </a:prstGeom>
          <a:noFill/>
        </p:spPr>
        <p:txBody>
          <a:bodyPr wrap="square" rtlCol="0">
            <a:spAutoFit/>
          </a:bodyPr>
          <a:lstStyle/>
          <a:p>
            <a:r>
              <a:rPr lang="en-GB" dirty="0"/>
              <a:t>Start with a weighted graph</a:t>
            </a:r>
          </a:p>
        </p:txBody>
      </p:sp>
    </p:spTree>
    <p:extLst>
      <p:ext uri="{BB962C8B-B14F-4D97-AF65-F5344CB8AC3E}">
        <p14:creationId xmlns:p14="http://schemas.microsoft.com/office/powerpoint/2010/main" val="2722646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DC98-B601-4ECF-9944-CFBD30845DD0}"/>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500">
                <a:solidFill>
                  <a:schemeClr val="bg1"/>
                </a:solidFill>
              </a:rPr>
              <a:t>Dijkstra’s Algorithm</a:t>
            </a:r>
          </a:p>
        </p:txBody>
      </p:sp>
      <p:pic>
        <p:nvPicPr>
          <p:cNvPr id="6" name="Content Placeholder 5" descr="Diagram&#10;&#10;Description automatically generated">
            <a:extLst>
              <a:ext uri="{FF2B5EF4-FFF2-40B4-BE49-F238E27FC236}">
                <a16:creationId xmlns:a16="http://schemas.microsoft.com/office/drawing/2014/main" id="{B9D139C5-0092-4C97-A951-CB223C55340D}"/>
              </a:ext>
            </a:extLst>
          </p:cNvPr>
          <p:cNvPicPr>
            <a:picLocks noGrp="1" noChangeAspect="1"/>
          </p:cNvPicPr>
          <p:nvPr>
            <p:ph idx="1"/>
          </p:nvPr>
        </p:nvPicPr>
        <p:blipFill>
          <a:blip r:embed="rId2"/>
          <a:stretch>
            <a:fillRect/>
          </a:stretch>
        </p:blipFill>
        <p:spPr>
          <a:xfrm>
            <a:off x="5297763" y="2035905"/>
            <a:ext cx="6250769" cy="2625322"/>
          </a:xfrm>
          <a:prstGeom prst="rect">
            <a:avLst/>
          </a:prstGeom>
        </p:spPr>
      </p:pic>
      <p:sp>
        <p:nvSpPr>
          <p:cNvPr id="13" name="TextBox 12">
            <a:extLst>
              <a:ext uri="{FF2B5EF4-FFF2-40B4-BE49-F238E27FC236}">
                <a16:creationId xmlns:a16="http://schemas.microsoft.com/office/drawing/2014/main" id="{4FA18421-E9D8-498C-8BB3-1ACE25C36FD2}"/>
              </a:ext>
            </a:extLst>
          </p:cNvPr>
          <p:cNvSpPr txBox="1"/>
          <p:nvPr/>
        </p:nvSpPr>
        <p:spPr>
          <a:xfrm>
            <a:off x="7320014" y="4661227"/>
            <a:ext cx="3123397" cy="646331"/>
          </a:xfrm>
          <a:prstGeom prst="rect">
            <a:avLst/>
          </a:prstGeom>
          <a:noFill/>
        </p:spPr>
        <p:txBody>
          <a:bodyPr wrap="square" rtlCol="0">
            <a:spAutoFit/>
          </a:bodyPr>
          <a:lstStyle/>
          <a:p>
            <a:r>
              <a:rPr lang="en-GB" dirty="0"/>
              <a:t>Choose source node and assign infinity to all other nodes.</a:t>
            </a:r>
          </a:p>
        </p:txBody>
      </p:sp>
    </p:spTree>
    <p:extLst>
      <p:ext uri="{BB962C8B-B14F-4D97-AF65-F5344CB8AC3E}">
        <p14:creationId xmlns:p14="http://schemas.microsoft.com/office/powerpoint/2010/main" val="3337809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DC98-B601-4ECF-9944-CFBD30845DD0}"/>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500">
                <a:solidFill>
                  <a:schemeClr val="bg1"/>
                </a:solidFill>
              </a:rPr>
              <a:t>Dijkstra’s Algorithm</a:t>
            </a:r>
          </a:p>
        </p:txBody>
      </p:sp>
      <p:pic>
        <p:nvPicPr>
          <p:cNvPr id="1026" name="Picture 2" descr="Go to each vertex and update its path length">
            <a:extLst>
              <a:ext uri="{FF2B5EF4-FFF2-40B4-BE49-F238E27FC236}">
                <a16:creationId xmlns:a16="http://schemas.microsoft.com/office/drawing/2014/main" id="{93561B00-C304-4D79-96DE-407B975DFF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97763" y="2035905"/>
            <a:ext cx="6250769" cy="262532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45B46C8-6F21-411B-9304-6246EF7490FC}"/>
              </a:ext>
            </a:extLst>
          </p:cNvPr>
          <p:cNvSpPr txBox="1"/>
          <p:nvPr/>
        </p:nvSpPr>
        <p:spPr>
          <a:xfrm>
            <a:off x="7320014" y="4661227"/>
            <a:ext cx="3123397" cy="646331"/>
          </a:xfrm>
          <a:prstGeom prst="rect">
            <a:avLst/>
          </a:prstGeom>
          <a:noFill/>
        </p:spPr>
        <p:txBody>
          <a:bodyPr wrap="square" rtlCol="0">
            <a:spAutoFit/>
          </a:bodyPr>
          <a:lstStyle/>
          <a:p>
            <a:r>
              <a:rPr lang="en-GB" dirty="0"/>
              <a:t>Update distance values for all neighbours of chosen node</a:t>
            </a:r>
          </a:p>
        </p:txBody>
      </p:sp>
    </p:spTree>
    <p:extLst>
      <p:ext uri="{BB962C8B-B14F-4D97-AF65-F5344CB8AC3E}">
        <p14:creationId xmlns:p14="http://schemas.microsoft.com/office/powerpoint/2010/main" val="3019292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0D02D-58B8-40E9-8657-064F47BD43BE}"/>
              </a:ext>
            </a:extLst>
          </p:cNvPr>
          <p:cNvSpPr>
            <a:spLocks noGrp="1"/>
          </p:cNvSpPr>
          <p:nvPr>
            <p:ph type="title"/>
          </p:nvPr>
        </p:nvSpPr>
        <p:spPr/>
        <p:txBody>
          <a:bodyPr/>
          <a:lstStyle/>
          <a:p>
            <a:pPr algn="ctr"/>
            <a:r>
              <a:rPr lang="en-US" dirty="0"/>
              <a:t>Why Study AI?</a:t>
            </a:r>
            <a:endParaRPr lang="en-GB" dirty="0"/>
          </a:p>
        </p:txBody>
      </p:sp>
      <p:sp>
        <p:nvSpPr>
          <p:cNvPr id="3" name="Content Placeholder 2">
            <a:extLst>
              <a:ext uri="{FF2B5EF4-FFF2-40B4-BE49-F238E27FC236}">
                <a16:creationId xmlns:a16="http://schemas.microsoft.com/office/drawing/2014/main" id="{D0853710-EA22-4CD4-AE7B-9A3FBABC1571}"/>
              </a:ext>
            </a:extLst>
          </p:cNvPr>
          <p:cNvSpPr>
            <a:spLocks noGrp="1"/>
          </p:cNvSpPr>
          <p:nvPr>
            <p:ph idx="1"/>
          </p:nvPr>
        </p:nvSpPr>
        <p:spPr/>
        <p:txBody>
          <a:bodyPr>
            <a:normAutofit/>
          </a:bodyPr>
          <a:lstStyle/>
          <a:p>
            <a:r>
              <a:rPr lang="en-US" sz="2400" dirty="0"/>
              <a:t>Can be applied to a wide range of problems.</a:t>
            </a:r>
          </a:p>
          <a:p>
            <a:r>
              <a:rPr lang="en-US" sz="2400" dirty="0"/>
              <a:t>AI can solve problems that are impossible to “hard-code”.</a:t>
            </a:r>
          </a:p>
          <a:p>
            <a:r>
              <a:rPr lang="en-US" sz="2400" dirty="0"/>
              <a:t>For example, AI can perform facial recognition or convert human speech to text.</a:t>
            </a:r>
          </a:p>
          <a:p>
            <a:r>
              <a:rPr lang="en-US" sz="2400" dirty="0"/>
              <a:t>Due to widespread availability of datasets and programming libraries, anyone with sufficient expertise is able to make a very powerful AI model.</a:t>
            </a:r>
          </a:p>
        </p:txBody>
      </p:sp>
    </p:spTree>
    <p:extLst>
      <p:ext uri="{BB962C8B-B14F-4D97-AF65-F5344CB8AC3E}">
        <p14:creationId xmlns:p14="http://schemas.microsoft.com/office/powerpoint/2010/main" val="371715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DC98-B601-4ECF-9944-CFBD30845DD0}"/>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500">
                <a:solidFill>
                  <a:schemeClr val="bg1"/>
                </a:solidFill>
              </a:rPr>
              <a:t>Dijkstra’s Algorithm</a:t>
            </a:r>
          </a:p>
        </p:txBody>
      </p:sp>
      <p:pic>
        <p:nvPicPr>
          <p:cNvPr id="2050" name="Picture 2" descr="If the path length of the adjacent vertex is lesser than new path length, don't update it">
            <a:extLst>
              <a:ext uri="{FF2B5EF4-FFF2-40B4-BE49-F238E27FC236}">
                <a16:creationId xmlns:a16="http://schemas.microsoft.com/office/drawing/2014/main" id="{507203E1-4380-4098-A542-B2F9877579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97763" y="2035905"/>
            <a:ext cx="6250769" cy="26253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16D3EDB-0CA1-4C73-9FCF-E034A7877171}"/>
              </a:ext>
            </a:extLst>
          </p:cNvPr>
          <p:cNvSpPr txBox="1"/>
          <p:nvPr/>
        </p:nvSpPr>
        <p:spPr>
          <a:xfrm>
            <a:off x="7320014" y="4661227"/>
            <a:ext cx="3123397" cy="923330"/>
          </a:xfrm>
          <a:prstGeom prst="rect">
            <a:avLst/>
          </a:prstGeom>
          <a:noFill/>
        </p:spPr>
        <p:txBody>
          <a:bodyPr wrap="square" rtlCol="0">
            <a:spAutoFit/>
          </a:bodyPr>
          <a:lstStyle/>
          <a:p>
            <a:r>
              <a:rPr lang="en-GB" dirty="0"/>
              <a:t>If the path length is more than the current length, don’t update the distance value</a:t>
            </a:r>
          </a:p>
        </p:txBody>
      </p:sp>
    </p:spTree>
    <p:extLst>
      <p:ext uri="{BB962C8B-B14F-4D97-AF65-F5344CB8AC3E}">
        <p14:creationId xmlns:p14="http://schemas.microsoft.com/office/powerpoint/2010/main" val="3629295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DC98-B601-4ECF-9944-CFBD30845DD0}"/>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500">
                <a:solidFill>
                  <a:schemeClr val="bg1"/>
                </a:solidFill>
              </a:rPr>
              <a:t>Dijkstra’s Algorithm</a:t>
            </a:r>
          </a:p>
        </p:txBody>
      </p:sp>
      <p:pic>
        <p:nvPicPr>
          <p:cNvPr id="3074" name="Picture 2" descr="Avoid updating path lengths of already visited vertices">
            <a:extLst>
              <a:ext uri="{FF2B5EF4-FFF2-40B4-BE49-F238E27FC236}">
                <a16:creationId xmlns:a16="http://schemas.microsoft.com/office/drawing/2014/main" id="{FD96A91C-5047-45C9-AB01-239E257742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97763" y="1934330"/>
            <a:ext cx="6250769" cy="28284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EB4EE2F-425C-434F-8F3A-CB48C90A4C83}"/>
              </a:ext>
            </a:extLst>
          </p:cNvPr>
          <p:cNvSpPr txBox="1"/>
          <p:nvPr/>
        </p:nvSpPr>
        <p:spPr>
          <a:xfrm>
            <a:off x="7320014" y="4661227"/>
            <a:ext cx="3123397" cy="646331"/>
          </a:xfrm>
          <a:prstGeom prst="rect">
            <a:avLst/>
          </a:prstGeom>
          <a:noFill/>
        </p:spPr>
        <p:txBody>
          <a:bodyPr wrap="square" rtlCol="0">
            <a:spAutoFit/>
          </a:bodyPr>
          <a:lstStyle/>
          <a:p>
            <a:r>
              <a:rPr lang="en-GB" dirty="0"/>
              <a:t>No need to update distance for all visited nodes</a:t>
            </a:r>
          </a:p>
        </p:txBody>
      </p:sp>
    </p:spTree>
    <p:extLst>
      <p:ext uri="{BB962C8B-B14F-4D97-AF65-F5344CB8AC3E}">
        <p14:creationId xmlns:p14="http://schemas.microsoft.com/office/powerpoint/2010/main" val="2782810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DC98-B601-4ECF-9944-CFBD30845DD0}"/>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500">
                <a:solidFill>
                  <a:schemeClr val="bg1"/>
                </a:solidFill>
              </a:rPr>
              <a:t>Dijkstra’s Algorithm</a:t>
            </a:r>
          </a:p>
        </p:txBody>
      </p:sp>
      <p:pic>
        <p:nvPicPr>
          <p:cNvPr id="4098" name="Picture 2" descr="After each iteration, we pick the unvisited vertex with the least path length. So we choose 5 before 7">
            <a:extLst>
              <a:ext uri="{FF2B5EF4-FFF2-40B4-BE49-F238E27FC236}">
                <a16:creationId xmlns:a16="http://schemas.microsoft.com/office/drawing/2014/main" id="{580E811A-B21F-4572-BFA6-903E04C864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97763" y="2035905"/>
            <a:ext cx="6250769" cy="26253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49E87BE-8577-40AC-985C-B71B216E70E4}"/>
              </a:ext>
            </a:extLst>
          </p:cNvPr>
          <p:cNvSpPr txBox="1"/>
          <p:nvPr/>
        </p:nvSpPr>
        <p:spPr>
          <a:xfrm>
            <a:off x="7320014" y="4661227"/>
            <a:ext cx="3123397" cy="1200329"/>
          </a:xfrm>
          <a:prstGeom prst="rect">
            <a:avLst/>
          </a:prstGeom>
          <a:noFill/>
        </p:spPr>
        <p:txBody>
          <a:bodyPr wrap="square" rtlCol="0">
            <a:spAutoFit/>
          </a:bodyPr>
          <a:lstStyle/>
          <a:p>
            <a:r>
              <a:rPr lang="en-GB" dirty="0"/>
              <a:t>After each iteration, our current node is the unvisited one with the lowest path length.</a:t>
            </a:r>
          </a:p>
        </p:txBody>
      </p:sp>
    </p:spTree>
    <p:extLst>
      <p:ext uri="{BB962C8B-B14F-4D97-AF65-F5344CB8AC3E}">
        <p14:creationId xmlns:p14="http://schemas.microsoft.com/office/powerpoint/2010/main" val="4266334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DC98-B601-4ECF-9944-CFBD30845DD0}"/>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500">
                <a:solidFill>
                  <a:schemeClr val="bg1"/>
                </a:solidFill>
              </a:rPr>
              <a:t>Dijkstra’s Algorithm</a:t>
            </a:r>
          </a:p>
        </p:txBody>
      </p:sp>
      <p:pic>
        <p:nvPicPr>
          <p:cNvPr id="5122" name="Picture 2" descr="Notice how the rightmost vertex has its path length updated twice">
            <a:extLst>
              <a:ext uri="{FF2B5EF4-FFF2-40B4-BE49-F238E27FC236}">
                <a16:creationId xmlns:a16="http://schemas.microsoft.com/office/drawing/2014/main" id="{C8C42A03-B1F7-40DF-A86B-CB83F2B7B0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97763" y="2035905"/>
            <a:ext cx="6250769" cy="262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431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DC98-B601-4ECF-9944-CFBD30845DD0}"/>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500">
                <a:solidFill>
                  <a:schemeClr val="bg1"/>
                </a:solidFill>
              </a:rPr>
              <a:t>Dijkstra’s Algorithm</a:t>
            </a:r>
          </a:p>
        </p:txBody>
      </p:sp>
      <p:pic>
        <p:nvPicPr>
          <p:cNvPr id="6146" name="Picture 2" descr="Repeat until all the vertices have been visited">
            <a:extLst>
              <a:ext uri="{FF2B5EF4-FFF2-40B4-BE49-F238E27FC236}">
                <a16:creationId xmlns:a16="http://schemas.microsoft.com/office/drawing/2014/main" id="{C766A221-CC72-4EF2-A2C3-9B88A64A988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97763" y="2035905"/>
            <a:ext cx="6250769" cy="26253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0D7CB79-4CFB-47F4-91FE-07030159F5CC}"/>
              </a:ext>
            </a:extLst>
          </p:cNvPr>
          <p:cNvSpPr txBox="1"/>
          <p:nvPr/>
        </p:nvSpPr>
        <p:spPr>
          <a:xfrm>
            <a:off x="7320014" y="4661227"/>
            <a:ext cx="3123397" cy="1200329"/>
          </a:xfrm>
          <a:prstGeom prst="rect">
            <a:avLst/>
          </a:prstGeom>
          <a:noFill/>
        </p:spPr>
        <p:txBody>
          <a:bodyPr wrap="square" rtlCol="0">
            <a:spAutoFit/>
          </a:bodyPr>
          <a:lstStyle/>
          <a:p>
            <a:r>
              <a:rPr lang="en-GB" dirty="0"/>
              <a:t>Repeat until all vertices have been visited (or until destination node has been visited)</a:t>
            </a:r>
          </a:p>
        </p:txBody>
      </p:sp>
    </p:spTree>
    <p:extLst>
      <p:ext uri="{BB962C8B-B14F-4D97-AF65-F5344CB8AC3E}">
        <p14:creationId xmlns:p14="http://schemas.microsoft.com/office/powerpoint/2010/main" val="18250074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D711-E133-42EE-ACD3-98F0B341870A}"/>
              </a:ext>
            </a:extLst>
          </p:cNvPr>
          <p:cNvSpPr>
            <a:spLocks noGrp="1"/>
          </p:cNvSpPr>
          <p:nvPr>
            <p:ph type="title"/>
          </p:nvPr>
        </p:nvSpPr>
        <p:spPr/>
        <p:txBody>
          <a:bodyPr/>
          <a:lstStyle/>
          <a:p>
            <a:r>
              <a:rPr lang="en-GB" dirty="0"/>
              <a:t>Dijkstra’s</a:t>
            </a:r>
          </a:p>
        </p:txBody>
      </p:sp>
      <p:pic>
        <p:nvPicPr>
          <p:cNvPr id="5" name="Content Placeholder 4">
            <a:extLst>
              <a:ext uri="{FF2B5EF4-FFF2-40B4-BE49-F238E27FC236}">
                <a16:creationId xmlns:a16="http://schemas.microsoft.com/office/drawing/2014/main" id="{585AD275-6B86-4EAD-A7F3-54A59499A37C}"/>
              </a:ext>
            </a:extLst>
          </p:cNvPr>
          <p:cNvPicPr>
            <a:picLocks noGrp="1" noChangeAspect="1"/>
          </p:cNvPicPr>
          <p:nvPr>
            <p:ph idx="1"/>
          </p:nvPr>
        </p:nvPicPr>
        <p:blipFill>
          <a:blip r:embed="rId2"/>
          <a:stretch>
            <a:fillRect/>
          </a:stretch>
        </p:blipFill>
        <p:spPr>
          <a:xfrm>
            <a:off x="1353337" y="2614362"/>
            <a:ext cx="3373285" cy="3101975"/>
          </a:xfrm>
        </p:spPr>
      </p:pic>
      <p:pic>
        <p:nvPicPr>
          <p:cNvPr id="7" name="Picture 6">
            <a:extLst>
              <a:ext uri="{FF2B5EF4-FFF2-40B4-BE49-F238E27FC236}">
                <a16:creationId xmlns:a16="http://schemas.microsoft.com/office/drawing/2014/main" id="{D39325A3-FCD3-4D9F-AFE7-BE301434B66D}"/>
              </a:ext>
            </a:extLst>
          </p:cNvPr>
          <p:cNvPicPr>
            <a:picLocks noChangeAspect="1"/>
          </p:cNvPicPr>
          <p:nvPr/>
        </p:nvPicPr>
        <p:blipFill>
          <a:blip r:embed="rId3"/>
          <a:stretch>
            <a:fillRect/>
          </a:stretch>
        </p:blipFill>
        <p:spPr>
          <a:xfrm>
            <a:off x="5038962" y="2857470"/>
            <a:ext cx="6934556" cy="1143059"/>
          </a:xfrm>
          <a:prstGeom prst="rect">
            <a:avLst/>
          </a:prstGeom>
        </p:spPr>
      </p:pic>
    </p:spTree>
    <p:extLst>
      <p:ext uri="{BB962C8B-B14F-4D97-AF65-F5344CB8AC3E}">
        <p14:creationId xmlns:p14="http://schemas.microsoft.com/office/powerpoint/2010/main" val="1573449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3DBD-84C5-4C4A-8803-7CF379F38259}"/>
              </a:ext>
            </a:extLst>
          </p:cNvPr>
          <p:cNvSpPr>
            <a:spLocks noGrp="1"/>
          </p:cNvSpPr>
          <p:nvPr>
            <p:ph type="title"/>
          </p:nvPr>
        </p:nvSpPr>
        <p:spPr/>
        <p:txBody>
          <a:bodyPr/>
          <a:lstStyle/>
          <a:p>
            <a:r>
              <a:rPr lang="en-GB" dirty="0"/>
              <a:t>A* Algorithm</a:t>
            </a:r>
          </a:p>
        </p:txBody>
      </p:sp>
      <p:sp>
        <p:nvSpPr>
          <p:cNvPr id="3" name="Content Placeholder 2">
            <a:extLst>
              <a:ext uri="{FF2B5EF4-FFF2-40B4-BE49-F238E27FC236}">
                <a16:creationId xmlns:a16="http://schemas.microsoft.com/office/drawing/2014/main" id="{707D1737-8249-489C-B45F-9FD7ED5F1649}"/>
              </a:ext>
            </a:extLst>
          </p:cNvPr>
          <p:cNvSpPr>
            <a:spLocks noGrp="1"/>
          </p:cNvSpPr>
          <p:nvPr>
            <p:ph idx="1"/>
          </p:nvPr>
        </p:nvSpPr>
        <p:spPr>
          <a:xfrm>
            <a:off x="2231136" y="2638044"/>
            <a:ext cx="7729728" cy="3329619"/>
          </a:xfrm>
        </p:spPr>
        <p:txBody>
          <a:bodyPr/>
          <a:lstStyle/>
          <a:p>
            <a:r>
              <a:rPr lang="en-GB" dirty="0"/>
              <a:t>Almost exactly the same as Dijkstra’s algorithm</a:t>
            </a:r>
          </a:p>
          <a:p>
            <a:r>
              <a:rPr lang="en-GB" dirty="0"/>
              <a:t>In Dijkstra's algorithm, we choose next node based on the cost to get there from the current node</a:t>
            </a:r>
          </a:p>
          <a:p>
            <a:r>
              <a:rPr lang="en-GB" dirty="0"/>
              <a:t>In A* search, we introduce some heuristic function h, which estimates how far we are from the current goal</a:t>
            </a:r>
          </a:p>
          <a:p>
            <a:r>
              <a:rPr lang="en-GB" dirty="0"/>
              <a:t>Let g denote the cost of going from the current node to the next node.</a:t>
            </a:r>
          </a:p>
          <a:p>
            <a:r>
              <a:rPr lang="en-GB" dirty="0"/>
              <a:t>Dijkstra simply selects the neighbour that minimises g.</a:t>
            </a:r>
          </a:p>
          <a:p>
            <a:r>
              <a:rPr lang="en-GB" dirty="0"/>
              <a:t>A* selects the neighbour that minimises g + h.</a:t>
            </a:r>
          </a:p>
        </p:txBody>
      </p:sp>
    </p:spTree>
    <p:extLst>
      <p:ext uri="{BB962C8B-B14F-4D97-AF65-F5344CB8AC3E}">
        <p14:creationId xmlns:p14="http://schemas.microsoft.com/office/powerpoint/2010/main" val="395825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3DBD-84C5-4C4A-8803-7CF379F38259}"/>
              </a:ext>
            </a:extLst>
          </p:cNvPr>
          <p:cNvSpPr>
            <a:spLocks noGrp="1"/>
          </p:cNvSpPr>
          <p:nvPr>
            <p:ph type="title"/>
          </p:nvPr>
        </p:nvSpPr>
        <p:spPr/>
        <p:txBody>
          <a:bodyPr/>
          <a:lstStyle/>
          <a:p>
            <a:r>
              <a:rPr lang="en-GB" dirty="0"/>
              <a:t>A* Algorithm</a:t>
            </a:r>
          </a:p>
        </p:txBody>
      </p:sp>
      <p:sp>
        <p:nvSpPr>
          <p:cNvPr id="3" name="Content Placeholder 2">
            <a:extLst>
              <a:ext uri="{FF2B5EF4-FFF2-40B4-BE49-F238E27FC236}">
                <a16:creationId xmlns:a16="http://schemas.microsoft.com/office/drawing/2014/main" id="{707D1737-8249-489C-B45F-9FD7ED5F1649}"/>
              </a:ext>
            </a:extLst>
          </p:cNvPr>
          <p:cNvSpPr>
            <a:spLocks noGrp="1"/>
          </p:cNvSpPr>
          <p:nvPr>
            <p:ph idx="1"/>
          </p:nvPr>
        </p:nvSpPr>
        <p:spPr>
          <a:xfrm>
            <a:off x="2231136" y="2638044"/>
            <a:ext cx="7729728" cy="3729068"/>
          </a:xfrm>
        </p:spPr>
        <p:txBody>
          <a:bodyPr/>
          <a:lstStyle/>
          <a:p>
            <a:r>
              <a:rPr lang="en-GB" dirty="0"/>
              <a:t>A* can be thought of as a smart algorithm, as it cleverly chooses which nodes are most likely to actually lead to the goal.</a:t>
            </a:r>
          </a:p>
          <a:p>
            <a:r>
              <a:rPr lang="en-GB" dirty="0"/>
              <a:t>A* will produce optimal result if heuristic is consistent and admissible</a:t>
            </a:r>
          </a:p>
          <a:p>
            <a:r>
              <a:rPr lang="en-GB" dirty="0"/>
              <a:t>In practice, Heuristics won’t be perfect, but often good enough.</a:t>
            </a:r>
          </a:p>
          <a:p>
            <a:r>
              <a:rPr lang="en-GB" dirty="0"/>
              <a:t>For maze finding, a good heuristic would be the Manhattan distance of the next node from the end point of the maze. This would result in nodes that take us closer to the goal being expanded first.</a:t>
            </a:r>
          </a:p>
          <a:p>
            <a:r>
              <a:rPr lang="en-GB" dirty="0"/>
              <a:t>This traditionally offers massive performance boosts and makes it a perfect choice for Satnav systems.</a:t>
            </a:r>
          </a:p>
        </p:txBody>
      </p:sp>
    </p:spTree>
    <p:extLst>
      <p:ext uri="{BB962C8B-B14F-4D97-AF65-F5344CB8AC3E}">
        <p14:creationId xmlns:p14="http://schemas.microsoft.com/office/powerpoint/2010/main" val="290489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20AC1-A462-4EB8-B2F5-61D550403DD5}"/>
              </a:ext>
            </a:extLst>
          </p:cNvPr>
          <p:cNvSpPr>
            <a:spLocks noGrp="1"/>
          </p:cNvSpPr>
          <p:nvPr>
            <p:ph type="title"/>
          </p:nvPr>
        </p:nvSpPr>
        <p:spPr/>
        <p:txBody>
          <a:bodyPr/>
          <a:lstStyle/>
          <a:p>
            <a:r>
              <a:rPr lang="en-GB" dirty="0"/>
              <a:t>A*</a:t>
            </a:r>
          </a:p>
        </p:txBody>
      </p:sp>
      <p:pic>
        <p:nvPicPr>
          <p:cNvPr id="5" name="Picture 4">
            <a:extLst>
              <a:ext uri="{FF2B5EF4-FFF2-40B4-BE49-F238E27FC236}">
                <a16:creationId xmlns:a16="http://schemas.microsoft.com/office/drawing/2014/main" id="{71C36E40-BB96-41C5-A747-5BE805C176B6}"/>
              </a:ext>
            </a:extLst>
          </p:cNvPr>
          <p:cNvPicPr>
            <a:picLocks noChangeAspect="1"/>
          </p:cNvPicPr>
          <p:nvPr/>
        </p:nvPicPr>
        <p:blipFill>
          <a:blip r:embed="rId2"/>
          <a:stretch>
            <a:fillRect/>
          </a:stretch>
        </p:blipFill>
        <p:spPr>
          <a:xfrm>
            <a:off x="54950" y="2401504"/>
            <a:ext cx="5009688" cy="3602354"/>
          </a:xfrm>
          <a:prstGeom prst="rect">
            <a:avLst/>
          </a:prstGeom>
        </p:spPr>
      </p:pic>
      <p:pic>
        <p:nvPicPr>
          <p:cNvPr id="6" name="Content Placeholder 5">
            <a:extLst>
              <a:ext uri="{FF2B5EF4-FFF2-40B4-BE49-F238E27FC236}">
                <a16:creationId xmlns:a16="http://schemas.microsoft.com/office/drawing/2014/main" id="{40F2656F-0BFF-4DE1-93A4-075450DA31A7}"/>
              </a:ext>
            </a:extLst>
          </p:cNvPr>
          <p:cNvPicPr>
            <a:picLocks noGrp="1" noChangeAspect="1"/>
          </p:cNvPicPr>
          <p:nvPr>
            <p:ph idx="1"/>
          </p:nvPr>
        </p:nvPicPr>
        <p:blipFill>
          <a:blip r:embed="rId3"/>
          <a:stretch>
            <a:fillRect/>
          </a:stretch>
        </p:blipFill>
        <p:spPr>
          <a:xfrm>
            <a:off x="5202956" y="3468796"/>
            <a:ext cx="6934556" cy="1143059"/>
          </a:xfrm>
          <a:prstGeom prst="rect">
            <a:avLst/>
          </a:prstGeom>
        </p:spPr>
      </p:pic>
    </p:spTree>
    <p:extLst>
      <p:ext uri="{BB962C8B-B14F-4D97-AF65-F5344CB8AC3E}">
        <p14:creationId xmlns:p14="http://schemas.microsoft.com/office/powerpoint/2010/main" val="1725042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4EEF-2A9E-4DBB-9661-9A0B0071311A}"/>
              </a:ext>
            </a:extLst>
          </p:cNvPr>
          <p:cNvSpPr>
            <a:spLocks noGrp="1"/>
          </p:cNvSpPr>
          <p:nvPr>
            <p:ph type="title"/>
          </p:nvPr>
        </p:nvSpPr>
        <p:spPr/>
        <p:txBody>
          <a:bodyPr/>
          <a:lstStyle/>
          <a:p>
            <a:r>
              <a:rPr lang="en-GB" dirty="0"/>
              <a:t>Maze</a:t>
            </a:r>
          </a:p>
        </p:txBody>
      </p:sp>
      <p:sp>
        <p:nvSpPr>
          <p:cNvPr id="3" name="Content Placeholder 2">
            <a:extLst>
              <a:ext uri="{FF2B5EF4-FFF2-40B4-BE49-F238E27FC236}">
                <a16:creationId xmlns:a16="http://schemas.microsoft.com/office/drawing/2014/main" id="{4D64D2B1-CD49-4965-A348-136B2463CF8A}"/>
              </a:ext>
            </a:extLst>
          </p:cNvPr>
          <p:cNvSpPr>
            <a:spLocks noGrp="1"/>
          </p:cNvSpPr>
          <p:nvPr>
            <p:ph idx="1"/>
          </p:nvPr>
        </p:nvSpPr>
        <p:spPr/>
        <p:txBody>
          <a:bodyPr/>
          <a:lstStyle/>
          <a:p>
            <a:r>
              <a:rPr lang="en-GB" dirty="0"/>
              <a:t>We finally have a range of algorithms which can effectively solve a maze.</a:t>
            </a:r>
          </a:p>
          <a:p>
            <a:r>
              <a:rPr lang="en-GB" dirty="0"/>
              <a:t>DFS, BFS, Dijkstra’s and A* all offer different trade-offs depending on type of maze and solution constraints.</a:t>
            </a:r>
          </a:p>
          <a:p>
            <a:r>
              <a:rPr lang="en-GB" dirty="0"/>
              <a:t>If you want any path, DFS is often suitable. Why?</a:t>
            </a:r>
          </a:p>
          <a:p>
            <a:r>
              <a:rPr lang="en-GB" dirty="0"/>
              <a:t>If you want optimal path, BFS, Dijkstra’s and A* are all viable. Why?</a:t>
            </a:r>
          </a:p>
          <a:p>
            <a:r>
              <a:rPr lang="en-GB" dirty="0"/>
              <a:t>If you are using really big mazes, which searches may be most appropriate?</a:t>
            </a:r>
          </a:p>
        </p:txBody>
      </p:sp>
    </p:spTree>
    <p:extLst>
      <p:ext uri="{BB962C8B-B14F-4D97-AF65-F5344CB8AC3E}">
        <p14:creationId xmlns:p14="http://schemas.microsoft.com/office/powerpoint/2010/main" val="260072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B491-7906-4CEF-8BE6-D553F983E2F8}"/>
              </a:ext>
            </a:extLst>
          </p:cNvPr>
          <p:cNvSpPr>
            <a:spLocks noGrp="1"/>
          </p:cNvSpPr>
          <p:nvPr>
            <p:ph type="title"/>
          </p:nvPr>
        </p:nvSpPr>
        <p:spPr/>
        <p:txBody>
          <a:bodyPr/>
          <a:lstStyle/>
          <a:p>
            <a:r>
              <a:rPr lang="en-US" dirty="0"/>
              <a:t>What is AI?</a:t>
            </a:r>
            <a:endParaRPr lang="en-GB" dirty="0"/>
          </a:p>
        </p:txBody>
      </p:sp>
      <p:sp>
        <p:nvSpPr>
          <p:cNvPr id="3" name="Content Placeholder 2">
            <a:extLst>
              <a:ext uri="{FF2B5EF4-FFF2-40B4-BE49-F238E27FC236}">
                <a16:creationId xmlns:a16="http://schemas.microsoft.com/office/drawing/2014/main" id="{82A28762-0B88-4904-93FF-84470A4B79B6}"/>
              </a:ext>
            </a:extLst>
          </p:cNvPr>
          <p:cNvSpPr>
            <a:spLocks noGrp="1"/>
          </p:cNvSpPr>
          <p:nvPr>
            <p:ph idx="1"/>
          </p:nvPr>
        </p:nvSpPr>
        <p:spPr>
          <a:xfrm>
            <a:off x="2231136" y="2443163"/>
            <a:ext cx="7729728" cy="4148137"/>
          </a:xfrm>
        </p:spPr>
        <p:txBody>
          <a:bodyPr>
            <a:normAutofit/>
          </a:bodyPr>
          <a:lstStyle/>
          <a:p>
            <a:r>
              <a:rPr lang="en-US" sz="2400" dirty="0"/>
              <a:t>AI is any program that can perform a task intelligently (typically at a level similar to or greater than that of people)</a:t>
            </a:r>
          </a:p>
          <a:p>
            <a:r>
              <a:rPr lang="en-US" sz="2400" dirty="0"/>
              <a:t>We normally think of AI as black box systems that learn from large datasets (like the ones in Hollywood films)</a:t>
            </a:r>
          </a:p>
          <a:p>
            <a:r>
              <a:rPr lang="en-US" sz="2400" dirty="0"/>
              <a:t>This is called Machine Learning and is a big subset of AI</a:t>
            </a:r>
          </a:p>
          <a:p>
            <a:r>
              <a:rPr lang="en-US" sz="2400" dirty="0"/>
              <a:t>However, a big part of AI is still very much “hard-coded”. This refers to algorithms that are cleverly programmed to solve difficult problems well.</a:t>
            </a:r>
          </a:p>
          <a:p>
            <a:endParaRPr lang="en-GB" sz="2400" dirty="0"/>
          </a:p>
        </p:txBody>
      </p:sp>
      <p:pic>
        <p:nvPicPr>
          <p:cNvPr id="4" name="Picture 3">
            <a:extLst>
              <a:ext uri="{FF2B5EF4-FFF2-40B4-BE49-F238E27FC236}">
                <a16:creationId xmlns:a16="http://schemas.microsoft.com/office/drawing/2014/main" id="{85E8F234-5442-4132-BBFD-AA50B2886C8E}"/>
              </a:ext>
            </a:extLst>
          </p:cNvPr>
          <p:cNvPicPr>
            <a:picLocks noChangeAspect="1"/>
          </p:cNvPicPr>
          <p:nvPr/>
        </p:nvPicPr>
        <p:blipFill>
          <a:blip r:embed="rId2"/>
          <a:stretch>
            <a:fillRect/>
          </a:stretch>
        </p:blipFill>
        <p:spPr>
          <a:xfrm>
            <a:off x="9652338" y="3633789"/>
            <a:ext cx="2268199" cy="976312"/>
          </a:xfrm>
          <a:prstGeom prst="rect">
            <a:avLst/>
          </a:prstGeom>
        </p:spPr>
      </p:pic>
    </p:spTree>
    <p:extLst>
      <p:ext uri="{BB962C8B-B14F-4D97-AF65-F5344CB8AC3E}">
        <p14:creationId xmlns:p14="http://schemas.microsoft.com/office/powerpoint/2010/main" val="64931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80">
                                          <p:stCondLst>
                                            <p:cond delay="0"/>
                                          </p:stCondLst>
                                        </p:cTn>
                                        <p:tgtEl>
                                          <p:spTgt spid="4"/>
                                        </p:tgtEl>
                                      </p:cBhvr>
                                    </p:animEffect>
                                    <p:anim calcmode="lin" valueType="num">
                                      <p:cBhvr>
                                        <p:cTn id="1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1" dur="26">
                                          <p:stCondLst>
                                            <p:cond delay="650"/>
                                          </p:stCondLst>
                                        </p:cTn>
                                        <p:tgtEl>
                                          <p:spTgt spid="4"/>
                                        </p:tgtEl>
                                      </p:cBhvr>
                                      <p:to x="100000" y="60000"/>
                                    </p:animScale>
                                    <p:animScale>
                                      <p:cBhvr>
                                        <p:cTn id="22" dur="166" decel="50000">
                                          <p:stCondLst>
                                            <p:cond delay="676"/>
                                          </p:stCondLst>
                                        </p:cTn>
                                        <p:tgtEl>
                                          <p:spTgt spid="4"/>
                                        </p:tgtEl>
                                      </p:cBhvr>
                                      <p:to x="100000" y="100000"/>
                                    </p:animScale>
                                    <p:animScale>
                                      <p:cBhvr>
                                        <p:cTn id="23" dur="26">
                                          <p:stCondLst>
                                            <p:cond delay="1312"/>
                                          </p:stCondLst>
                                        </p:cTn>
                                        <p:tgtEl>
                                          <p:spTgt spid="4"/>
                                        </p:tgtEl>
                                      </p:cBhvr>
                                      <p:to x="100000" y="80000"/>
                                    </p:animScale>
                                    <p:animScale>
                                      <p:cBhvr>
                                        <p:cTn id="24" dur="166" decel="50000">
                                          <p:stCondLst>
                                            <p:cond delay="1338"/>
                                          </p:stCondLst>
                                        </p:cTn>
                                        <p:tgtEl>
                                          <p:spTgt spid="4"/>
                                        </p:tgtEl>
                                      </p:cBhvr>
                                      <p:to x="100000" y="100000"/>
                                    </p:animScale>
                                    <p:animScale>
                                      <p:cBhvr>
                                        <p:cTn id="25" dur="26">
                                          <p:stCondLst>
                                            <p:cond delay="1642"/>
                                          </p:stCondLst>
                                        </p:cTn>
                                        <p:tgtEl>
                                          <p:spTgt spid="4"/>
                                        </p:tgtEl>
                                      </p:cBhvr>
                                      <p:to x="100000" y="90000"/>
                                    </p:animScale>
                                    <p:animScale>
                                      <p:cBhvr>
                                        <p:cTn id="26" dur="166" decel="50000">
                                          <p:stCondLst>
                                            <p:cond delay="1668"/>
                                          </p:stCondLst>
                                        </p:cTn>
                                        <p:tgtEl>
                                          <p:spTgt spid="4"/>
                                        </p:tgtEl>
                                      </p:cBhvr>
                                      <p:to x="100000" y="100000"/>
                                    </p:animScale>
                                    <p:animScale>
                                      <p:cBhvr>
                                        <p:cTn id="27" dur="26">
                                          <p:stCondLst>
                                            <p:cond delay="1808"/>
                                          </p:stCondLst>
                                        </p:cTn>
                                        <p:tgtEl>
                                          <p:spTgt spid="4"/>
                                        </p:tgtEl>
                                      </p:cBhvr>
                                      <p:to x="100000" y="95000"/>
                                    </p:animScale>
                                    <p:animScale>
                                      <p:cBhvr>
                                        <p:cTn id="28" dur="166" decel="50000">
                                          <p:stCondLst>
                                            <p:cond delay="1834"/>
                                          </p:stCondLst>
                                        </p:cTn>
                                        <p:tgtEl>
                                          <p:spTgt spid="4"/>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67FFA-AC29-4159-998A-9E1E19723ED2}"/>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05EE6F1B-D46A-48D2-A70E-256FFA0C7FD1}"/>
              </a:ext>
            </a:extLst>
          </p:cNvPr>
          <p:cNvSpPr>
            <a:spLocks noGrp="1"/>
          </p:cNvSpPr>
          <p:nvPr>
            <p:ph idx="1"/>
          </p:nvPr>
        </p:nvSpPr>
        <p:spPr>
          <a:xfrm>
            <a:off x="2231136" y="2286722"/>
            <a:ext cx="7729728" cy="4340272"/>
          </a:xfrm>
        </p:spPr>
        <p:txBody>
          <a:bodyPr/>
          <a:lstStyle/>
          <a:p>
            <a:r>
              <a:rPr lang="en-GB" dirty="0"/>
              <a:t>AI is hard to understand – concepts are difficult and may take time and reinforcement to understand.</a:t>
            </a:r>
          </a:p>
          <a:p>
            <a:r>
              <a:rPr lang="en-GB" dirty="0"/>
              <a:t>Depth first search – human like search</a:t>
            </a:r>
          </a:p>
          <a:p>
            <a:r>
              <a:rPr lang="en-GB" dirty="0"/>
              <a:t>DFS – goes as deep as possible down one path at a time. No guarantee that solution is optimal. Often good when only one solution exists.</a:t>
            </a:r>
          </a:p>
          <a:p>
            <a:r>
              <a:rPr lang="en-GB" dirty="0"/>
              <a:t>Bread first search – exhaustive search.</a:t>
            </a:r>
          </a:p>
          <a:p>
            <a:r>
              <a:rPr lang="en-GB" dirty="0"/>
              <a:t>BFS – go down all possible paths one step at a time simultaneously. This guarantees an optimal solution. Can be very memory and processor intensive.</a:t>
            </a:r>
          </a:p>
          <a:p>
            <a:r>
              <a:rPr lang="en-GB" dirty="0"/>
              <a:t>Both DFS and BFS are key to many AI systems.</a:t>
            </a:r>
          </a:p>
          <a:p>
            <a:r>
              <a:rPr lang="en-GB" dirty="0"/>
              <a:t>Whole range of problems can be represented as maze / tree like structure</a:t>
            </a:r>
          </a:p>
          <a:p>
            <a:pPr marL="0" indent="0">
              <a:buNone/>
            </a:pPr>
            <a:endParaRPr lang="en-GB" dirty="0"/>
          </a:p>
        </p:txBody>
      </p:sp>
    </p:spTree>
    <p:extLst>
      <p:ext uri="{BB962C8B-B14F-4D97-AF65-F5344CB8AC3E}">
        <p14:creationId xmlns:p14="http://schemas.microsoft.com/office/powerpoint/2010/main" val="17245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67FFA-AC29-4159-998A-9E1E19723ED2}"/>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05EE6F1B-D46A-48D2-A70E-256FFA0C7FD1}"/>
              </a:ext>
            </a:extLst>
          </p:cNvPr>
          <p:cNvSpPr>
            <a:spLocks noGrp="1"/>
          </p:cNvSpPr>
          <p:nvPr>
            <p:ph idx="1"/>
          </p:nvPr>
        </p:nvSpPr>
        <p:spPr>
          <a:xfrm>
            <a:off x="2231136" y="2286722"/>
            <a:ext cx="7729728" cy="4465400"/>
          </a:xfrm>
        </p:spPr>
        <p:txBody>
          <a:bodyPr/>
          <a:lstStyle/>
          <a:p>
            <a:r>
              <a:rPr lang="en-GB" dirty="0"/>
              <a:t>Dijkstra’s algorithm searches through all nodes of a weighted graph / tree and finds the shortest path between two nodes.</a:t>
            </a:r>
          </a:p>
          <a:p>
            <a:r>
              <a:rPr lang="en-GB" dirty="0"/>
              <a:t>Dijkstra’s algorithm calculates the minimum distance of all nodes from a given source node.  Nodes with smallest estimated distance are expanded first in a fashion similar to BFS. An optimal solution is always found.</a:t>
            </a:r>
          </a:p>
          <a:p>
            <a:r>
              <a:rPr lang="en-GB" dirty="0"/>
              <a:t>A* algorithm is very similar to Dijkstra’s, finding a short path between two chosen nodes. Some heuristic function is used to prioritise expanding nodes that are more likely to be closer to destination node.</a:t>
            </a:r>
          </a:p>
          <a:p>
            <a:r>
              <a:rPr lang="en-GB" dirty="0"/>
              <a:t>An heuristic like Manhattan distance if often used. If a heuristic meets certain criteria, a solution will be optimal. Typically, solutions are not optimal, but are close to optimal.</a:t>
            </a:r>
          </a:p>
          <a:p>
            <a:r>
              <a:rPr lang="en-GB" dirty="0"/>
              <a:t>A* search is much faster (often 60 times faster) than Dijkstra’s and thus is perfect choice for real world problems like navigation.</a:t>
            </a:r>
          </a:p>
        </p:txBody>
      </p:sp>
    </p:spTree>
    <p:extLst>
      <p:ext uri="{BB962C8B-B14F-4D97-AF65-F5344CB8AC3E}">
        <p14:creationId xmlns:p14="http://schemas.microsoft.com/office/powerpoint/2010/main" val="297028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F73508-6ABF-4698-A39E-24759180ED7C}"/>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a:t>Questions</a:t>
            </a:r>
          </a:p>
        </p:txBody>
      </p:sp>
      <p:pic>
        <p:nvPicPr>
          <p:cNvPr id="8194" name="Picture 2" descr="Interview Questions to Ask the Hiring Manager | JRoss Recruiters">
            <a:extLst>
              <a:ext uri="{FF2B5EF4-FFF2-40B4-BE49-F238E27FC236}">
                <a16:creationId xmlns:a16="http://schemas.microsoft.com/office/drawing/2014/main" id="{5020E69C-6370-4CD8-8495-03C8199A48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94376" y="1511713"/>
            <a:ext cx="6257544" cy="3519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396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7936-F49F-45C6-AFD1-6CD6E04BA3A9}"/>
              </a:ext>
            </a:extLst>
          </p:cNvPr>
          <p:cNvSpPr>
            <a:spLocks noGrp="1"/>
          </p:cNvSpPr>
          <p:nvPr>
            <p:ph type="title"/>
          </p:nvPr>
        </p:nvSpPr>
        <p:spPr>
          <a:xfrm>
            <a:off x="2303326" y="204296"/>
            <a:ext cx="7729728" cy="1188720"/>
          </a:xfrm>
        </p:spPr>
        <p:txBody>
          <a:bodyPr/>
          <a:lstStyle/>
          <a:p>
            <a:r>
              <a:rPr lang="en-GB" dirty="0"/>
              <a:t>Further Reading</a:t>
            </a:r>
          </a:p>
        </p:txBody>
      </p:sp>
      <p:sp>
        <p:nvSpPr>
          <p:cNvPr id="5" name="Content Placeholder 4">
            <a:extLst>
              <a:ext uri="{FF2B5EF4-FFF2-40B4-BE49-F238E27FC236}">
                <a16:creationId xmlns:a16="http://schemas.microsoft.com/office/drawing/2014/main" id="{0BC943B5-ADFA-4F01-8E27-94ADFA543A0B}"/>
              </a:ext>
            </a:extLst>
          </p:cNvPr>
          <p:cNvSpPr>
            <a:spLocks noGrp="1"/>
          </p:cNvSpPr>
          <p:nvPr>
            <p:ph idx="1"/>
          </p:nvPr>
        </p:nvSpPr>
        <p:spPr>
          <a:xfrm>
            <a:off x="2231136" y="2638044"/>
            <a:ext cx="7729728" cy="3661691"/>
          </a:xfrm>
        </p:spPr>
        <p:txBody>
          <a:bodyPr/>
          <a:lstStyle/>
          <a:p>
            <a:r>
              <a:rPr lang="en-GB" dirty="0"/>
              <a:t>DFS - </a:t>
            </a:r>
            <a:r>
              <a:rPr lang="en-GB" dirty="0">
                <a:hlinkClick r:id="rId2"/>
              </a:rPr>
              <a:t>https://en.wikipedia.org/wiki/Depth-first_search</a:t>
            </a:r>
            <a:r>
              <a:rPr lang="en-GB" dirty="0"/>
              <a:t> (contrary to popular belief, Wikipedia is often an excellent resource!) </a:t>
            </a:r>
            <a:r>
              <a:rPr lang="en-GB" dirty="0">
                <a:hlinkClick r:id="rId3"/>
              </a:rPr>
              <a:t>https://www.programiz.com/dsa/graph-dfs</a:t>
            </a:r>
            <a:r>
              <a:rPr lang="en-GB" dirty="0"/>
              <a:t> </a:t>
            </a:r>
          </a:p>
          <a:p>
            <a:r>
              <a:rPr lang="en-GB" dirty="0"/>
              <a:t>BFS - </a:t>
            </a:r>
            <a:r>
              <a:rPr lang="en-GB" dirty="0">
                <a:hlinkClick r:id="rId4"/>
              </a:rPr>
              <a:t>https://www.programiz.com/dsa/graph-bfs</a:t>
            </a:r>
            <a:endParaRPr lang="en-GB" dirty="0"/>
          </a:p>
          <a:p>
            <a:r>
              <a:rPr lang="en-GB" dirty="0"/>
              <a:t>Dijkstra’s - </a:t>
            </a:r>
            <a:r>
              <a:rPr lang="en-GB" dirty="0">
                <a:hlinkClick r:id="rId5"/>
              </a:rPr>
              <a:t>https://en.wikipedia.org/wiki/Dijkstra%27s_algorithm</a:t>
            </a:r>
            <a:endParaRPr lang="en-GB" dirty="0"/>
          </a:p>
          <a:p>
            <a:pPr marL="0" indent="0">
              <a:buNone/>
            </a:pPr>
            <a:r>
              <a:rPr lang="en-GB" dirty="0"/>
              <a:t>    </a:t>
            </a:r>
            <a:r>
              <a:rPr lang="en-GB" dirty="0">
                <a:hlinkClick r:id="rId6"/>
              </a:rPr>
              <a:t>https://brilliant.org/wiki/dijkstras-short-path-finder/</a:t>
            </a:r>
            <a:endParaRPr lang="en-GB" dirty="0"/>
          </a:p>
          <a:p>
            <a:r>
              <a:rPr lang="en-GB" dirty="0"/>
              <a:t>A* - </a:t>
            </a:r>
            <a:r>
              <a:rPr lang="en-GB" dirty="0">
                <a:hlinkClick r:id="rId7"/>
              </a:rPr>
              <a:t>https://brilliant.org/wiki/a-star-search/</a:t>
            </a:r>
            <a:endParaRPr lang="en-GB" dirty="0"/>
          </a:p>
          <a:p>
            <a:pPr marL="0" indent="0">
              <a:buNone/>
            </a:pPr>
            <a:r>
              <a:rPr lang="en-GB" dirty="0"/>
              <a:t>   </a:t>
            </a:r>
            <a:r>
              <a:rPr lang="en-GB" dirty="0">
                <a:hlinkClick r:id="rId8"/>
              </a:rPr>
              <a:t>https://www.youtube.com/watch?v=-L-WgKMFuhE</a:t>
            </a:r>
            <a:endParaRPr lang="en-GB" dirty="0"/>
          </a:p>
          <a:p>
            <a:r>
              <a:rPr lang="en-GB" dirty="0"/>
              <a:t>General Searching - </a:t>
            </a:r>
            <a:r>
              <a:rPr lang="en-GB" dirty="0">
                <a:hlinkClick r:id="rId9"/>
              </a:rPr>
              <a:t>https://youtu.be/qzhEB8FxxRs</a:t>
            </a:r>
            <a:r>
              <a:rPr lang="en-GB" dirty="0"/>
              <a:t> </a:t>
            </a:r>
          </a:p>
          <a:p>
            <a:pPr marL="0" indent="0">
              <a:buNone/>
            </a:pPr>
            <a:endParaRPr lang="en-GB" dirty="0"/>
          </a:p>
          <a:p>
            <a:endParaRPr lang="en-GB" dirty="0"/>
          </a:p>
        </p:txBody>
      </p:sp>
    </p:spTree>
    <p:extLst>
      <p:ext uri="{BB962C8B-B14F-4D97-AF65-F5344CB8AC3E}">
        <p14:creationId xmlns:p14="http://schemas.microsoft.com/office/powerpoint/2010/main" val="3636349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8EB9-8974-46B7-959E-0B216DF961CF}"/>
              </a:ext>
            </a:extLst>
          </p:cNvPr>
          <p:cNvSpPr>
            <a:spLocks noGrp="1"/>
          </p:cNvSpPr>
          <p:nvPr>
            <p:ph type="title"/>
          </p:nvPr>
        </p:nvSpPr>
        <p:spPr/>
        <p:txBody>
          <a:bodyPr/>
          <a:lstStyle/>
          <a:p>
            <a:r>
              <a:rPr lang="en-GB" dirty="0"/>
              <a:t>Overview</a:t>
            </a:r>
          </a:p>
        </p:txBody>
      </p:sp>
      <p:sp>
        <p:nvSpPr>
          <p:cNvPr id="3" name="Content Placeholder 2">
            <a:extLst>
              <a:ext uri="{FF2B5EF4-FFF2-40B4-BE49-F238E27FC236}">
                <a16:creationId xmlns:a16="http://schemas.microsoft.com/office/drawing/2014/main" id="{CEB9BB89-158F-4248-931D-D7F292272207}"/>
              </a:ext>
            </a:extLst>
          </p:cNvPr>
          <p:cNvSpPr>
            <a:spLocks noGrp="1"/>
          </p:cNvSpPr>
          <p:nvPr>
            <p:ph idx="1"/>
          </p:nvPr>
        </p:nvSpPr>
        <p:spPr/>
        <p:txBody>
          <a:bodyPr/>
          <a:lstStyle/>
          <a:p>
            <a:r>
              <a:rPr lang="en-GB" dirty="0"/>
              <a:t>Focus on hard coded AI systems today</a:t>
            </a:r>
          </a:p>
          <a:p>
            <a:r>
              <a:rPr lang="en-GB" dirty="0"/>
              <a:t>Discuss various approaches to navigating a data space</a:t>
            </a:r>
          </a:p>
          <a:p>
            <a:r>
              <a:rPr lang="en-GB" dirty="0"/>
              <a:t>Look at different algorithms used to optimise for different metrics.</a:t>
            </a:r>
          </a:p>
        </p:txBody>
      </p:sp>
    </p:spTree>
    <p:extLst>
      <p:ext uri="{BB962C8B-B14F-4D97-AF65-F5344CB8AC3E}">
        <p14:creationId xmlns:p14="http://schemas.microsoft.com/office/powerpoint/2010/main" val="188554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73C37-08E7-4FA4-A34D-7DB4151B9CEE}"/>
              </a:ext>
            </a:extLst>
          </p:cNvPr>
          <p:cNvSpPr>
            <a:spLocks noGrp="1"/>
          </p:cNvSpPr>
          <p:nvPr>
            <p:ph type="title"/>
          </p:nvPr>
        </p:nvSpPr>
        <p:spPr/>
        <p:txBody>
          <a:bodyPr/>
          <a:lstStyle/>
          <a:p>
            <a:r>
              <a:rPr lang="en-US" dirty="0"/>
              <a:t>But first … Mazes</a:t>
            </a:r>
            <a:endParaRPr lang="en-GB" dirty="0"/>
          </a:p>
        </p:txBody>
      </p:sp>
      <p:pic>
        <p:nvPicPr>
          <p:cNvPr id="4" name="Content Placeholder 3">
            <a:extLst>
              <a:ext uri="{FF2B5EF4-FFF2-40B4-BE49-F238E27FC236}">
                <a16:creationId xmlns:a16="http://schemas.microsoft.com/office/drawing/2014/main" id="{E5BF97E5-5959-4330-8BED-6598422D4118}"/>
              </a:ext>
            </a:extLst>
          </p:cNvPr>
          <p:cNvPicPr>
            <a:picLocks noGrp="1" noChangeAspect="1"/>
          </p:cNvPicPr>
          <p:nvPr>
            <p:ph idx="1"/>
          </p:nvPr>
        </p:nvPicPr>
        <p:blipFill>
          <a:blip r:embed="rId2"/>
          <a:stretch>
            <a:fillRect/>
          </a:stretch>
        </p:blipFill>
        <p:spPr>
          <a:xfrm>
            <a:off x="2529509" y="2307985"/>
            <a:ext cx="7012057" cy="3944282"/>
          </a:xfrm>
          <a:prstGeom prst="rect">
            <a:avLst/>
          </a:prstGeom>
        </p:spPr>
      </p:pic>
    </p:spTree>
    <p:extLst>
      <p:ext uri="{BB962C8B-B14F-4D97-AF65-F5344CB8AC3E}">
        <p14:creationId xmlns:p14="http://schemas.microsoft.com/office/powerpoint/2010/main" val="44004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8876-65E0-478C-AE9F-C2CDAB06C31D}"/>
              </a:ext>
            </a:extLst>
          </p:cNvPr>
          <p:cNvSpPr>
            <a:spLocks noGrp="1"/>
          </p:cNvSpPr>
          <p:nvPr>
            <p:ph type="title"/>
          </p:nvPr>
        </p:nvSpPr>
        <p:spPr>
          <a:xfrm>
            <a:off x="2152460" y="102894"/>
            <a:ext cx="7729728" cy="1188720"/>
          </a:xfrm>
        </p:spPr>
        <p:txBody>
          <a:bodyPr/>
          <a:lstStyle/>
          <a:p>
            <a:r>
              <a:rPr lang="en-US" dirty="0"/>
              <a:t>Mazes!</a:t>
            </a:r>
            <a:endParaRPr lang="en-GB" dirty="0"/>
          </a:p>
        </p:txBody>
      </p:sp>
      <p:sp>
        <p:nvSpPr>
          <p:cNvPr id="3" name="Content Placeholder 2">
            <a:extLst>
              <a:ext uri="{FF2B5EF4-FFF2-40B4-BE49-F238E27FC236}">
                <a16:creationId xmlns:a16="http://schemas.microsoft.com/office/drawing/2014/main" id="{D516F35A-B69D-465D-94D1-EFD91623CEB1}"/>
              </a:ext>
            </a:extLst>
          </p:cNvPr>
          <p:cNvSpPr>
            <a:spLocks noGrp="1"/>
          </p:cNvSpPr>
          <p:nvPr>
            <p:ph idx="1"/>
          </p:nvPr>
        </p:nvSpPr>
        <p:spPr>
          <a:xfrm>
            <a:off x="2064448" y="5103489"/>
            <a:ext cx="7729728" cy="939427"/>
          </a:xfrm>
        </p:spPr>
        <p:txBody>
          <a:bodyPr/>
          <a:lstStyle/>
          <a:p>
            <a:r>
              <a:rPr lang="en-US" dirty="0"/>
              <a:t>Get from red arrow to green arrow</a:t>
            </a:r>
          </a:p>
          <a:p>
            <a:r>
              <a:rPr lang="en-US" dirty="0"/>
              <a:t>Preferably in shortest possible distance</a:t>
            </a:r>
            <a:endParaRPr lang="en-GB" dirty="0"/>
          </a:p>
        </p:txBody>
      </p:sp>
      <p:pic>
        <p:nvPicPr>
          <p:cNvPr id="4" name="Picture 3">
            <a:extLst>
              <a:ext uri="{FF2B5EF4-FFF2-40B4-BE49-F238E27FC236}">
                <a16:creationId xmlns:a16="http://schemas.microsoft.com/office/drawing/2014/main" id="{088CB4F9-A730-4D41-AEB0-FF8E3BEA331A}"/>
              </a:ext>
            </a:extLst>
          </p:cNvPr>
          <p:cNvPicPr>
            <a:picLocks noChangeAspect="1"/>
          </p:cNvPicPr>
          <p:nvPr/>
        </p:nvPicPr>
        <p:blipFill>
          <a:blip r:embed="rId2"/>
          <a:stretch>
            <a:fillRect/>
          </a:stretch>
        </p:blipFill>
        <p:spPr>
          <a:xfrm>
            <a:off x="2685072" y="1161792"/>
            <a:ext cx="6488479" cy="4071520"/>
          </a:xfrm>
          <a:prstGeom prst="rect">
            <a:avLst/>
          </a:prstGeom>
        </p:spPr>
      </p:pic>
    </p:spTree>
    <p:extLst>
      <p:ext uri="{BB962C8B-B14F-4D97-AF65-F5344CB8AC3E}">
        <p14:creationId xmlns:p14="http://schemas.microsoft.com/office/powerpoint/2010/main" val="237171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8876-65E0-478C-AE9F-C2CDAB06C31D}"/>
              </a:ext>
            </a:extLst>
          </p:cNvPr>
          <p:cNvSpPr>
            <a:spLocks noGrp="1"/>
          </p:cNvSpPr>
          <p:nvPr>
            <p:ph type="title"/>
          </p:nvPr>
        </p:nvSpPr>
        <p:spPr>
          <a:xfrm>
            <a:off x="2152460" y="102894"/>
            <a:ext cx="7729728" cy="1188720"/>
          </a:xfrm>
        </p:spPr>
        <p:txBody>
          <a:bodyPr/>
          <a:lstStyle/>
          <a:p>
            <a:r>
              <a:rPr lang="en-US" dirty="0"/>
              <a:t>Mazes!</a:t>
            </a:r>
            <a:endParaRPr lang="en-GB" dirty="0"/>
          </a:p>
        </p:txBody>
      </p:sp>
      <p:sp>
        <p:nvSpPr>
          <p:cNvPr id="3" name="Content Placeholder 2">
            <a:extLst>
              <a:ext uri="{FF2B5EF4-FFF2-40B4-BE49-F238E27FC236}">
                <a16:creationId xmlns:a16="http://schemas.microsoft.com/office/drawing/2014/main" id="{D516F35A-B69D-465D-94D1-EFD91623CEB1}"/>
              </a:ext>
            </a:extLst>
          </p:cNvPr>
          <p:cNvSpPr>
            <a:spLocks noGrp="1"/>
          </p:cNvSpPr>
          <p:nvPr>
            <p:ph idx="1"/>
          </p:nvPr>
        </p:nvSpPr>
        <p:spPr>
          <a:xfrm>
            <a:off x="2064448" y="5103489"/>
            <a:ext cx="7729728" cy="1416374"/>
          </a:xfrm>
        </p:spPr>
        <p:txBody>
          <a:bodyPr/>
          <a:lstStyle/>
          <a:p>
            <a:r>
              <a:rPr lang="en-US" dirty="0"/>
              <a:t>We intuitively know how to solve a maze.</a:t>
            </a:r>
          </a:p>
          <a:p>
            <a:r>
              <a:rPr lang="en-US" dirty="0"/>
              <a:t>When programming AI systems, the challenge often is found in encoding human knowledge to some computer format. </a:t>
            </a:r>
            <a:endParaRPr lang="en-GB" dirty="0"/>
          </a:p>
        </p:txBody>
      </p:sp>
      <p:pic>
        <p:nvPicPr>
          <p:cNvPr id="4" name="Picture 3">
            <a:extLst>
              <a:ext uri="{FF2B5EF4-FFF2-40B4-BE49-F238E27FC236}">
                <a16:creationId xmlns:a16="http://schemas.microsoft.com/office/drawing/2014/main" id="{088CB4F9-A730-4D41-AEB0-FF8E3BEA331A}"/>
              </a:ext>
            </a:extLst>
          </p:cNvPr>
          <p:cNvPicPr>
            <a:picLocks noChangeAspect="1"/>
          </p:cNvPicPr>
          <p:nvPr/>
        </p:nvPicPr>
        <p:blipFill>
          <a:blip r:embed="rId2"/>
          <a:stretch>
            <a:fillRect/>
          </a:stretch>
        </p:blipFill>
        <p:spPr>
          <a:xfrm>
            <a:off x="2685072" y="1161792"/>
            <a:ext cx="6488479" cy="407152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C69C394-E3DE-4107-9E4D-C382D2C7174F}"/>
                  </a:ext>
                </a:extLst>
              </p14:cNvPr>
              <p14:cNvContentPartPr/>
              <p14:nvPr/>
            </p14:nvContentPartPr>
            <p14:xfrm>
              <a:off x="3295350" y="1961902"/>
              <a:ext cx="5339880" cy="2581200"/>
            </p14:xfrm>
          </p:contentPart>
        </mc:Choice>
        <mc:Fallback xmlns="">
          <p:pic>
            <p:nvPicPr>
              <p:cNvPr id="13" name="Ink 12">
                <a:extLst>
                  <a:ext uri="{FF2B5EF4-FFF2-40B4-BE49-F238E27FC236}">
                    <a16:creationId xmlns:a16="http://schemas.microsoft.com/office/drawing/2014/main" id="{2C69C394-E3DE-4107-9E4D-C382D2C7174F}"/>
                  </a:ext>
                </a:extLst>
              </p:cNvPr>
              <p:cNvPicPr/>
              <p:nvPr/>
            </p:nvPicPr>
            <p:blipFill>
              <a:blip r:embed="rId4"/>
              <a:stretch>
                <a:fillRect/>
              </a:stretch>
            </p:blipFill>
            <p:spPr>
              <a:xfrm>
                <a:off x="3286350" y="1952902"/>
                <a:ext cx="5357520" cy="2598840"/>
              </a:xfrm>
              <a:prstGeom prst="rect">
                <a:avLst/>
              </a:prstGeom>
            </p:spPr>
          </p:pic>
        </mc:Fallback>
      </mc:AlternateContent>
    </p:spTree>
    <p:extLst>
      <p:ext uri="{BB962C8B-B14F-4D97-AF65-F5344CB8AC3E}">
        <p14:creationId xmlns:p14="http://schemas.microsoft.com/office/powerpoint/2010/main" val="11977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3133</TotalTime>
  <Words>2617</Words>
  <Application>Microsoft Office PowerPoint</Application>
  <PresentationFormat>Widescreen</PresentationFormat>
  <Paragraphs>283</Paragraphs>
  <Slides>53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Gill Sans MT</vt:lpstr>
      <vt:lpstr>Parcel</vt:lpstr>
      <vt:lpstr>Introduction to AI - Search</vt:lpstr>
      <vt:lpstr>PowerPoint Presentation</vt:lpstr>
      <vt:lpstr>Course Overview</vt:lpstr>
      <vt:lpstr>Why Study AI?</vt:lpstr>
      <vt:lpstr>What is AI?</vt:lpstr>
      <vt:lpstr>Overview</vt:lpstr>
      <vt:lpstr>But first … Mazes</vt:lpstr>
      <vt:lpstr>Mazes!</vt:lpstr>
      <vt:lpstr>Mazes!</vt:lpstr>
      <vt:lpstr>Mazes!</vt:lpstr>
      <vt:lpstr>Mazes!</vt:lpstr>
      <vt:lpstr>Mazes!</vt:lpstr>
      <vt:lpstr>Mazes!</vt:lpstr>
      <vt:lpstr>Mazes!</vt:lpstr>
      <vt:lpstr>Depth First Search</vt:lpstr>
      <vt:lpstr>DFs Applications</vt:lpstr>
      <vt:lpstr>BFS</vt:lpstr>
      <vt:lpstr>BFS</vt:lpstr>
      <vt:lpstr>BFS</vt:lpstr>
      <vt:lpstr>BFS</vt:lpstr>
      <vt:lpstr>BFS</vt:lpstr>
      <vt:lpstr>BFS vs DFS</vt:lpstr>
      <vt:lpstr>BFS vs DFS</vt:lpstr>
      <vt:lpstr>Six Degree of Separation</vt:lpstr>
      <vt:lpstr>Six Degrees of Separation</vt:lpstr>
      <vt:lpstr>Degrees of Separation</vt:lpstr>
      <vt:lpstr>Separation</vt:lpstr>
      <vt:lpstr>Separation</vt:lpstr>
      <vt:lpstr>Separation</vt:lpstr>
      <vt:lpstr>Separation</vt:lpstr>
      <vt:lpstr>Separation</vt:lpstr>
      <vt:lpstr>Separation</vt:lpstr>
      <vt:lpstr>Separation</vt:lpstr>
      <vt:lpstr>Satnav Systems</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vt:lpstr>
      <vt:lpstr>A* Algorithm</vt:lpstr>
      <vt:lpstr>A* Algorithm</vt:lpstr>
      <vt:lpstr>A*</vt:lpstr>
      <vt:lpstr>Maze</vt:lpstr>
      <vt:lpstr>Summary</vt:lpstr>
      <vt:lpstr>Summary</vt:lpstr>
      <vt:lpstr>Questions</vt:lpstr>
      <vt:lpstr>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dc:title>
  <dc:creator>Philip Mortimer</dc:creator>
  <cp:lastModifiedBy>Philip Mortimer</cp:lastModifiedBy>
  <cp:revision>82</cp:revision>
  <dcterms:created xsi:type="dcterms:W3CDTF">2022-01-25T15:51:46Z</dcterms:created>
  <dcterms:modified xsi:type="dcterms:W3CDTF">2022-03-02T11:49:21Z</dcterms:modified>
</cp:coreProperties>
</file>